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61" r:id="rId6"/>
    <p:sldId id="284" r:id="rId7"/>
    <p:sldId id="311" r:id="rId8"/>
    <p:sldId id="265" r:id="rId9"/>
    <p:sldId id="312" r:id="rId10"/>
    <p:sldId id="282" r:id="rId11"/>
    <p:sldId id="324" r:id="rId12"/>
    <p:sldId id="283" r:id="rId13"/>
    <p:sldId id="318" r:id="rId14"/>
    <p:sldId id="330" r:id="rId15"/>
    <p:sldId id="302" r:id="rId16"/>
    <p:sldId id="326" r:id="rId17"/>
    <p:sldId id="331" r:id="rId18"/>
    <p:sldId id="332" r:id="rId19"/>
    <p:sldId id="333" r:id="rId20"/>
    <p:sldId id="334" r:id="rId21"/>
    <p:sldId id="329" r:id="rId22"/>
    <p:sldId id="317" r:id="rId23"/>
    <p:sldId id="258"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0000FF"/>
    <a:srgbClr val="640064"/>
    <a:srgbClr val="CFF9FD"/>
    <a:srgbClr val="660066"/>
    <a:srgbClr val="CC0000"/>
    <a:srgbClr val="360036"/>
    <a:srgbClr val="660033"/>
    <a:srgbClr val="420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7" autoAdjust="0"/>
    <p:restoredTop sz="71572" autoAdjust="0"/>
  </p:normalViewPr>
  <p:slideViewPr>
    <p:cSldViewPr>
      <p:cViewPr varScale="1">
        <p:scale>
          <a:sx n="41" d="100"/>
          <a:sy n="41" d="100"/>
        </p:scale>
        <p:origin x="1148" y="2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24"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10E3E-C64B-41A4-A508-8CE0ED81C3D3}" type="datetimeFigureOut">
              <a:rPr lang="en-US" smtClean="0"/>
              <a:pPr/>
              <a:t>6/25/2021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E26A7D-2792-4F03-9F91-B961D07F1853}" type="slidenum">
              <a:rPr lang="en-US" smtClean="0"/>
              <a:pPr/>
              <a:t>‹#›</a:t>
            </a:fld>
            <a:endParaRPr lang="en-US"/>
          </a:p>
        </p:txBody>
      </p:sp>
    </p:spTree>
    <p:extLst>
      <p:ext uri="{BB962C8B-B14F-4D97-AF65-F5344CB8AC3E}">
        <p14:creationId xmlns:p14="http://schemas.microsoft.com/office/powerpoint/2010/main" val="159846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6B286DB-C50B-484C-A5B6-2AE944CA4CB5}" type="slidenum">
              <a:rPr lang="en-US"/>
              <a:pPr/>
              <a:t>‹#›</a:t>
            </a:fld>
            <a:endParaRPr lang="en-US"/>
          </a:p>
        </p:txBody>
      </p:sp>
    </p:spTree>
    <p:extLst>
      <p:ext uri="{BB962C8B-B14F-4D97-AF65-F5344CB8AC3E}">
        <p14:creationId xmlns:p14="http://schemas.microsoft.com/office/powerpoint/2010/main" val="17416686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back everyone! After our previous lessons, you are now familiar with both while loops and for loops. Today, we will wrap up our discussion on loops by talking firstly about when you should use a while loop and when you should use a for loop. In some cases, either type of loop will work, but there are instances where one is much more suitable than the other. We will then mix things up by considering what happens when you have a loop within a loop, which is known as a nested loop. It’s loop-</a:t>
            </a:r>
            <a:r>
              <a:rPr lang="en-US" dirty="0" err="1"/>
              <a:t>ception</a:t>
            </a:r>
            <a:r>
              <a:rPr lang="en-US" dirty="0"/>
              <a:t>.</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a:t>
            </a:fld>
            <a:endParaRPr lang="en-US"/>
          </a:p>
        </p:txBody>
      </p:sp>
    </p:spTree>
    <p:extLst>
      <p:ext uri="{BB962C8B-B14F-4D97-AF65-F5344CB8AC3E}">
        <p14:creationId xmlns:p14="http://schemas.microsoft.com/office/powerpoint/2010/main" val="304200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to write a program to display this 3 by 5 pattern of stars – that’s 3 rows, 5 columns, so we have to print 5 stars in a line, and do this 3 times.</a:t>
            </a:r>
          </a:p>
          <a:p>
            <a:endParaRPr lang="en-US" dirty="0"/>
          </a:p>
          <a:p>
            <a:r>
              <a:rPr lang="en-US" dirty="0"/>
              <a:t>To do this using a nested loop, we will have an outer loop that is executed 3 times, corresponding to the 3 rows. For each of the 3 rows, we need to print 5 stars, so we will need another loop that prints a single star and a space 5 times, like this. This is the inner loop. Each time we finish printing the 5 stars, we need a single print statement to get to the next line, so this is our final program.</a:t>
            </a:r>
          </a:p>
          <a:p>
            <a:endParaRPr lang="en-US" dirty="0"/>
          </a:p>
          <a:p>
            <a:r>
              <a:rPr lang="en-US" dirty="0"/>
              <a:t>Take a bit of time to figure out how this program works, and trace through it step by step if necessary.</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honestly, that’s all there is to nested loops. If you are able to understand the basic concept, it is just a matter of applying it consistently when you program.</a:t>
            </a:r>
          </a:p>
          <a:p>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10</a:t>
            </a:fld>
            <a:endParaRPr lang="en-US"/>
          </a:p>
        </p:txBody>
      </p:sp>
    </p:spTree>
    <p:extLst>
      <p:ext uri="{BB962C8B-B14F-4D97-AF65-F5344CB8AC3E}">
        <p14:creationId xmlns:p14="http://schemas.microsoft.com/office/powerpoint/2010/main" val="350890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Nested loops can be created using while loops or for loops. We can even mix and match, so we could have while loops in for loops, or for loops in while loops.</a:t>
            </a:r>
          </a:p>
          <a:p>
            <a:endParaRPr lang="en-US" dirty="0"/>
          </a:p>
          <a:p>
            <a:r>
              <a:rPr lang="en-US" dirty="0"/>
              <a:t>And yes, it is perfectly legal to have a loop in the loop body of an inner loop, so that you end up with a nested loop in a nested loop. There is actually no limit to the number of loops you can have within loops, until your code looks like a Russian nesting doll created by some mad scientist. </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11</a:t>
            </a:fld>
            <a:endParaRPr lang="en-US"/>
          </a:p>
        </p:txBody>
      </p:sp>
    </p:spTree>
    <p:extLst>
      <p:ext uri="{BB962C8B-B14F-4D97-AF65-F5344CB8AC3E}">
        <p14:creationId xmlns:p14="http://schemas.microsoft.com/office/powerpoint/2010/main" val="3589593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for another activity, and what better way to celebrate the approach of Christmas than to write a program that can print a Christmas tree? What you need to do is write program that prompts the user for character and a number that represents the height of the tree, and then it will print out the tree as shown in this example output.</a:t>
            </a:r>
          </a:p>
          <a:p>
            <a:endParaRPr lang="en-US" dirty="0"/>
          </a:p>
          <a:p>
            <a:r>
              <a:rPr lang="en-US" dirty="0"/>
              <a:t>For these types of problems, it is clear that there is some pattern to how you print the characters. Take this specific output as an example. The height of the tree is 5, so we know that 5 rows will be printed. In the first row, it is 4 spaces followed by one star. In the second row, it is 3 spaces followed by 2 stars. This pattern continues until the 5</a:t>
            </a:r>
            <a:r>
              <a:rPr lang="en-US" baseline="30000" dirty="0"/>
              <a:t>th</a:t>
            </a:r>
            <a:r>
              <a:rPr lang="en-US" dirty="0"/>
              <a:t> row, which is zero spaces followed by 5 stars. Now, how would you implement this pattern in a program for a tree of any height?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12</a:t>
            </a:fld>
            <a:endParaRPr lang="en-US"/>
          </a:p>
        </p:txBody>
      </p:sp>
    </p:spTree>
    <p:extLst>
      <p:ext uri="{BB962C8B-B14F-4D97-AF65-F5344CB8AC3E}">
        <p14:creationId xmlns:p14="http://schemas.microsoft.com/office/powerpoint/2010/main" val="302434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one last activity before we finish our lesson. Let’s assume that there is a computer game where a player, represented by the character ‘P’, walks around a 4 by 5 map and visits various towns, represented by the character ‘T’. The game stores this map as a nested list called map, as given here. As you can see, map is a list of lists.</a:t>
            </a:r>
          </a:p>
          <a:p>
            <a:endParaRPr lang="en-US" dirty="0"/>
          </a:p>
          <a:p>
            <a:r>
              <a:rPr lang="en-US" dirty="0"/>
              <a:t>When playing the game, we want to display the map in a way that is more visually appealing, so you are to write a program that takes this type of map and prints it as shown in the example in the next slide.</a:t>
            </a:r>
          </a:p>
        </p:txBody>
      </p:sp>
      <p:sp>
        <p:nvSpPr>
          <p:cNvPr id="4" name="Slide Number Placeholder 3"/>
          <p:cNvSpPr>
            <a:spLocks noGrp="1"/>
          </p:cNvSpPr>
          <p:nvPr>
            <p:ph type="sldNum" sz="quarter" idx="5"/>
          </p:nvPr>
        </p:nvSpPr>
        <p:spPr/>
        <p:txBody>
          <a:bodyPr/>
          <a:lstStyle/>
          <a:p>
            <a:fld id="{26B286DB-C50B-484C-A5B6-2AE944CA4CB5}" type="slidenum">
              <a:rPr lang="en-US" smtClean="0"/>
              <a:pPr/>
              <a:t>13</a:t>
            </a:fld>
            <a:endParaRPr lang="en-US"/>
          </a:p>
        </p:txBody>
      </p:sp>
    </p:spTree>
    <p:extLst>
      <p:ext uri="{BB962C8B-B14F-4D97-AF65-F5344CB8AC3E}">
        <p14:creationId xmlns:p14="http://schemas.microsoft.com/office/powerpoint/2010/main" val="397998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borders of each square on the map are formed using plus, minus and vertical bar characters. And for this activity, while you can assume the map is always rectangular, you should not assume that it always contains 4 rows and 5 columns. Write your code so that it can handle any sized map.</a:t>
            </a:r>
          </a:p>
          <a:p>
            <a:endParaRPr lang="en-US" dirty="0"/>
          </a:p>
          <a:p>
            <a:r>
              <a:rPr lang="en-US" dirty="0"/>
              <a:t>Hopefully, this activity will not be too difficult for you to understand. Can you imagine if we actually required you to create a full-fledged game for Programming I? That would be completely nuts, wouldn’t it?</a:t>
            </a:r>
          </a:p>
        </p:txBody>
      </p:sp>
      <p:sp>
        <p:nvSpPr>
          <p:cNvPr id="4" name="Slide Number Placeholder 3"/>
          <p:cNvSpPr>
            <a:spLocks noGrp="1"/>
          </p:cNvSpPr>
          <p:nvPr>
            <p:ph type="sldNum" sz="quarter" idx="5"/>
          </p:nvPr>
        </p:nvSpPr>
        <p:spPr/>
        <p:txBody>
          <a:bodyPr/>
          <a:lstStyle/>
          <a:p>
            <a:fld id="{26B286DB-C50B-484C-A5B6-2AE944CA4CB5}" type="slidenum">
              <a:rPr lang="en-US" smtClean="0"/>
              <a:pPr/>
              <a:t>14</a:t>
            </a:fld>
            <a:endParaRPr lang="en-US"/>
          </a:p>
        </p:txBody>
      </p:sp>
    </p:spTree>
    <p:extLst>
      <p:ext uri="{BB962C8B-B14F-4D97-AF65-F5344CB8AC3E}">
        <p14:creationId xmlns:p14="http://schemas.microsoft.com/office/powerpoint/2010/main" val="2995297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15</a:t>
            </a:fld>
            <a:endParaRPr lang="en-US"/>
          </a:p>
        </p:txBody>
      </p:sp>
    </p:spTree>
    <p:extLst>
      <p:ext uri="{BB962C8B-B14F-4D97-AF65-F5344CB8AC3E}">
        <p14:creationId xmlns:p14="http://schemas.microsoft.com/office/powerpoint/2010/main" val="263692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16</a:t>
            </a:fld>
            <a:endParaRPr lang="en-US"/>
          </a:p>
        </p:txBody>
      </p:sp>
    </p:spTree>
    <p:extLst>
      <p:ext uri="{BB962C8B-B14F-4D97-AF65-F5344CB8AC3E}">
        <p14:creationId xmlns:p14="http://schemas.microsoft.com/office/powerpoint/2010/main" val="3423085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17</a:t>
            </a:fld>
            <a:endParaRPr lang="en-US"/>
          </a:p>
        </p:txBody>
      </p:sp>
    </p:spTree>
    <p:extLst>
      <p:ext uri="{BB962C8B-B14F-4D97-AF65-F5344CB8AC3E}">
        <p14:creationId xmlns:p14="http://schemas.microsoft.com/office/powerpoint/2010/main" val="1994654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note. When you use a for loop to traverse a list, the variable that takes the value of each item in the list is a separate copy, not the item itself. So for example, suppose you want to increase all values in a list by one. If you run this code that adds one to item in each iteration, you will see that nothing happens to the list itself because item is a copy.</a:t>
            </a:r>
          </a:p>
          <a:p>
            <a:endParaRPr lang="en-US" dirty="0"/>
          </a:p>
          <a:p>
            <a:r>
              <a:rPr lang="en-US" dirty="0"/>
              <a:t>So how would you actually solve this problem? In this case, you would need to use the square bracket operator to access the items in the list, so one method is to traverse a list of integers created by range, and the number of elements is given by </a:t>
            </a:r>
            <a:r>
              <a:rPr lang="en-US" dirty="0" err="1"/>
              <a:t>len</a:t>
            </a:r>
            <a:r>
              <a:rPr lang="en-US" dirty="0"/>
              <a:t>(list). In this way, you can use the square bracket operator to access the list item, and make your necessary modifications.</a:t>
            </a:r>
          </a:p>
        </p:txBody>
      </p:sp>
      <p:sp>
        <p:nvSpPr>
          <p:cNvPr id="4" name="Slide Number Placeholder 3"/>
          <p:cNvSpPr>
            <a:spLocks noGrp="1"/>
          </p:cNvSpPr>
          <p:nvPr>
            <p:ph type="sldNum" sz="quarter" idx="10"/>
          </p:nvPr>
        </p:nvSpPr>
        <p:spPr/>
        <p:txBody>
          <a:bodyPr/>
          <a:lstStyle/>
          <a:p>
            <a:fld id="{26B286DB-C50B-484C-A5B6-2AE944CA4CB5}" type="slidenum">
              <a:rPr lang="en-US" smtClean="0"/>
              <a:pPr/>
              <a:t>18</a:t>
            </a:fld>
            <a:endParaRPr lang="en-US"/>
          </a:p>
        </p:txBody>
      </p:sp>
    </p:spTree>
    <p:extLst>
      <p:ext uri="{BB962C8B-B14F-4D97-AF65-F5344CB8AC3E}">
        <p14:creationId xmlns:p14="http://schemas.microsoft.com/office/powerpoint/2010/main" val="1890662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it, you’ve learned everything necessary to use loops. You now know how to use a for loop to iterate through a list or to run a loop a fixed number of times using the range() function, and to use a while loop to execute statements as long as a condition is True. You have also seen how you could have a loop within another loop, known as a nested loop. Python treats inner loops just like any other loop body, so it will finish executing the inner loop for each iteration of the outer loop.</a:t>
            </a:r>
          </a:p>
        </p:txBody>
      </p:sp>
      <p:sp>
        <p:nvSpPr>
          <p:cNvPr id="4" name="Slide Number Placeholder 3"/>
          <p:cNvSpPr>
            <a:spLocks noGrp="1"/>
          </p:cNvSpPr>
          <p:nvPr>
            <p:ph type="sldNum" sz="quarter" idx="5"/>
          </p:nvPr>
        </p:nvSpPr>
        <p:spPr/>
        <p:txBody>
          <a:bodyPr/>
          <a:lstStyle/>
          <a:p>
            <a:fld id="{26B286DB-C50B-484C-A5B6-2AE944CA4CB5}" type="slidenum">
              <a:rPr lang="en-US" smtClean="0"/>
              <a:pPr/>
              <a:t>19</a:t>
            </a:fld>
            <a:endParaRPr lang="en-US"/>
          </a:p>
        </p:txBody>
      </p:sp>
    </p:spTree>
    <p:extLst>
      <p:ext uri="{BB962C8B-B14F-4D97-AF65-F5344CB8AC3E}">
        <p14:creationId xmlns:p14="http://schemas.microsoft.com/office/powerpoint/2010/main" val="296086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part of our lesson is a bit of a summary of what we learned in the past two weeks. Even though we did talk about the situations where a while loop and a for loop are appropriate when we covered them initially, today we will compare and contrast them directly. After that, we will dive into the wonderful world of nested loops, which are really not as complicated as it might first appear. Trust me.</a:t>
            </a:r>
          </a:p>
        </p:txBody>
      </p:sp>
      <p:sp>
        <p:nvSpPr>
          <p:cNvPr id="4" name="Slide Number Placeholder 3"/>
          <p:cNvSpPr>
            <a:spLocks noGrp="1"/>
          </p:cNvSpPr>
          <p:nvPr>
            <p:ph type="sldNum" sz="quarter" idx="5"/>
          </p:nvPr>
        </p:nvSpPr>
        <p:spPr/>
        <p:txBody>
          <a:bodyPr/>
          <a:lstStyle/>
          <a:p>
            <a:fld id="{26B286DB-C50B-484C-A5B6-2AE944CA4CB5}" type="slidenum">
              <a:rPr lang="en-US" smtClean="0"/>
              <a:pPr/>
              <a:t>2</a:t>
            </a:fld>
            <a:endParaRPr lang="en-US"/>
          </a:p>
        </p:txBody>
      </p:sp>
    </p:spTree>
    <p:extLst>
      <p:ext uri="{BB962C8B-B14F-4D97-AF65-F5344CB8AC3E}">
        <p14:creationId xmlns:p14="http://schemas.microsoft.com/office/powerpoint/2010/main" val="4277863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basics of loops and nested loops are not difficult, but it can get confusing in practice. You can learn more about nested loops by following these links, but the best way to learn is probably just to keep practicing. But remember not to keep going on infinitely – take a break once in </a:t>
            </a:r>
            <a:r>
              <a:rPr lang="en-US"/>
              <a:t>a while.</a:t>
            </a:r>
            <a:endParaRPr lang="en-US" dirty="0"/>
          </a:p>
          <a:p>
            <a:endParaRPr lang="en-US" dirty="0"/>
          </a:p>
        </p:txBody>
      </p:sp>
      <p:sp>
        <p:nvSpPr>
          <p:cNvPr id="4" name="Slide Number Placeholder 3"/>
          <p:cNvSpPr>
            <a:spLocks noGrp="1"/>
          </p:cNvSpPr>
          <p:nvPr>
            <p:ph type="sldNum" sz="quarter" idx="5"/>
          </p:nvPr>
        </p:nvSpPr>
        <p:spPr/>
        <p:txBody>
          <a:bodyPr/>
          <a:lstStyle/>
          <a:p>
            <a:fld id="{26B286DB-C50B-484C-A5B6-2AE944CA4CB5}" type="slidenum">
              <a:rPr lang="en-US" smtClean="0"/>
              <a:pPr/>
              <a:t>20</a:t>
            </a:fld>
            <a:endParaRPr lang="en-US"/>
          </a:p>
        </p:txBody>
      </p:sp>
    </p:spTree>
    <p:extLst>
      <p:ext uri="{BB962C8B-B14F-4D97-AF65-F5344CB8AC3E}">
        <p14:creationId xmlns:p14="http://schemas.microsoft.com/office/powerpoint/2010/main" val="340957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OK, so you have a problem that you need to solve using a loop. You have learned both the while loop and the for loop,</a:t>
            </a:r>
            <a:r>
              <a:rPr lang="en-US" altLang="en-US" baseline="0" dirty="0"/>
              <a:t> so which one should you use? Let’s see if we can figure out some guidelines on which type of loop you should choose.</a:t>
            </a:r>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3</a:t>
            </a:fld>
            <a:endParaRPr lang="en-GB" altLang="en-US" sz="1000">
              <a:latin typeface="Arial" charset="0"/>
            </a:endParaRPr>
          </a:p>
        </p:txBody>
      </p:sp>
    </p:spTree>
    <p:extLst>
      <p:ext uri="{BB962C8B-B14F-4D97-AF65-F5344CB8AC3E}">
        <p14:creationId xmlns:p14="http://schemas.microsoft.com/office/powerpoint/2010/main" val="216893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seen this slide before. Recall that the first thing a while loop does is check the condition, and it will keep executing the statements as long as the condition is true.</a:t>
            </a:r>
          </a:p>
          <a:p>
            <a:endParaRPr lang="en-US" dirty="0"/>
          </a:p>
          <a:p>
            <a:r>
              <a:rPr lang="en-US" dirty="0"/>
              <a:t>There are two implications to this. Firstly, it is possible that the statements will never be executed if the condition starts out False.</a:t>
            </a:r>
          </a:p>
          <a:p>
            <a:endParaRPr lang="en-US" dirty="0"/>
          </a:p>
          <a:p>
            <a:r>
              <a:rPr lang="en-US" dirty="0"/>
              <a:t>Secondly, if the condition starts out True, something must happen within the block of statements to eventually make the condition False, otherwise we will get an infinite loop.</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4</a:t>
            </a:fld>
            <a:endParaRPr lang="en-US"/>
          </a:p>
        </p:txBody>
      </p:sp>
    </p:spTree>
    <p:extLst>
      <p:ext uri="{BB962C8B-B14F-4D97-AF65-F5344CB8AC3E}">
        <p14:creationId xmlns:p14="http://schemas.microsoft.com/office/powerpoint/2010/main" val="150444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also seen this slide before. For the</a:t>
            </a:r>
            <a:r>
              <a:rPr lang="en-US" baseline="0" dirty="0"/>
              <a:t> for loop, Python will traverse each item in a list in order, and execute the block of statements each time. It will only stop the loop when it runs out of items in the list.</a:t>
            </a:r>
          </a:p>
          <a:p>
            <a:endParaRPr lang="en-US" baseline="0" dirty="0"/>
          </a:p>
          <a:p>
            <a:r>
              <a:rPr lang="en-US" baseline="0" dirty="0"/>
              <a:t>What this means is that if you know how many items there are in the list, this is the exact number of times the for loop will execute. Well, not really, you can exit the loop early with a break statement, but other than that you know the exact number of iterations. Also, because the list must contain a finite number of items, we know that in normal circumstances, a for loop will always terminate and you can never get an infinite for loop.</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5</a:t>
            </a:fld>
            <a:endParaRPr lang="en-US"/>
          </a:p>
        </p:txBody>
      </p:sp>
    </p:spTree>
    <p:extLst>
      <p:ext uri="{BB962C8B-B14F-4D97-AF65-F5344CB8AC3E}">
        <p14:creationId xmlns:p14="http://schemas.microsoft.com/office/powerpoint/2010/main" val="624418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 is, any for loop can be written as while loop. All you have to do is set a counter value to zero, and then use the square bracket operator to access each item in the list using the counter, incrementing the counter by one each time. However, the reverse is not True – there is no convenient way to implement a loop that checks for the truth of a condition using a for loop, which is what a while loop does.</a:t>
            </a:r>
          </a:p>
          <a:p>
            <a:endParaRPr lang="en-US" dirty="0"/>
          </a:p>
          <a:p>
            <a:r>
              <a:rPr lang="en-US" dirty="0"/>
              <a:t>If all for loops can be implemented as while loops, why did Python bother to provide the for loop? It’s because for loops are much more convenient in two very common cases. The first case is if you wish to iterate through a specific list in order, and you want to make sure that you process each item exactly once. In this case, the for loop format is much easier and a lot less clumsy than manually accessing each item with an index and incrementing it each time.</a:t>
            </a:r>
          </a:p>
          <a:p>
            <a:endParaRPr lang="en-US" dirty="0"/>
          </a:p>
          <a:p>
            <a:r>
              <a:rPr lang="en-US" dirty="0"/>
              <a:t>The second case is when you know how many times you want to execute a loop, so you use the for loop to iterate through the list created by the range() function.</a:t>
            </a:r>
          </a:p>
          <a:p>
            <a:endParaRPr lang="en-US" baseline="0" dirty="0"/>
          </a:p>
          <a:p>
            <a:r>
              <a:rPr lang="en-US" baseline="0" dirty="0"/>
              <a:t>Otherwise, the while loop is the best choice. In some cases, when you don’t know the number of iterations or are not processing a list, it’s the only choice.</a:t>
            </a:r>
            <a:endParaRPr lang="en-US"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6</a:t>
            </a:fld>
            <a:endParaRPr lang="en-US"/>
          </a:p>
        </p:txBody>
      </p:sp>
    </p:spTree>
    <p:extLst>
      <p:ext uri="{BB962C8B-B14F-4D97-AF65-F5344CB8AC3E}">
        <p14:creationId xmlns:p14="http://schemas.microsoft.com/office/powerpoint/2010/main" val="350890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see if we can apply what we learned in an activity. What you need to do is write a program that keeps asking users to enter integers until they enter a zero. Once a zero is entered, the program will list out the odd numbers in ascending order, and then the even numbers in ascending order, and finally computes the average of all the numbers. Take a look at this sample output and you should be able to understand what we are trying to achieve.</a:t>
            </a:r>
          </a:p>
          <a:p>
            <a:endParaRPr lang="en-US" dirty="0"/>
          </a:p>
          <a:p>
            <a:r>
              <a:rPr lang="en-US" dirty="0"/>
              <a:t>You can solve this problem in multiple ways, which we will discuss when we next meet in class.</a:t>
            </a:r>
            <a:endParaRPr lang="en-SG" dirty="0"/>
          </a:p>
        </p:txBody>
      </p:sp>
      <p:sp>
        <p:nvSpPr>
          <p:cNvPr id="4" name="Slide Number Placeholder 3"/>
          <p:cNvSpPr>
            <a:spLocks noGrp="1"/>
          </p:cNvSpPr>
          <p:nvPr>
            <p:ph type="sldNum" sz="quarter" idx="10"/>
          </p:nvPr>
        </p:nvSpPr>
        <p:spPr/>
        <p:txBody>
          <a:bodyPr/>
          <a:lstStyle/>
          <a:p>
            <a:fld id="{26B286DB-C50B-484C-A5B6-2AE944CA4CB5}" type="slidenum">
              <a:rPr lang="en-US" smtClean="0"/>
              <a:pPr/>
              <a:t>7</a:t>
            </a:fld>
            <a:endParaRPr lang="en-US"/>
          </a:p>
        </p:txBody>
      </p:sp>
    </p:spTree>
    <p:extLst>
      <p:ext uri="{BB962C8B-B14F-4D97-AF65-F5344CB8AC3E}">
        <p14:creationId xmlns:p14="http://schemas.microsoft.com/office/powerpoint/2010/main" val="165107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Right, now let’s see what happens when we have loops within loops. After all, a loop will execute whatever is in its loop body, and what is in the loop body could be another loop. What madness is this? Let’s see.</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322">
              <a:defRPr sz="2400">
                <a:solidFill>
                  <a:schemeClr val="tx1"/>
                </a:solidFill>
                <a:latin typeface="Verdana" pitchFamily="34" charset="0"/>
                <a:cs typeface="Arial" charset="0"/>
              </a:defRPr>
            </a:lvl1pPr>
            <a:lvl2pPr marL="735288" indent="-281965" defTabSz="911322">
              <a:defRPr sz="2400">
                <a:solidFill>
                  <a:schemeClr val="tx1"/>
                </a:solidFill>
                <a:latin typeface="Verdana" pitchFamily="34" charset="0"/>
                <a:cs typeface="Arial" charset="0"/>
              </a:defRPr>
            </a:lvl2pPr>
            <a:lvl3pPr marL="1130973" indent="-225883" defTabSz="911322">
              <a:defRPr sz="2400">
                <a:solidFill>
                  <a:schemeClr val="tx1"/>
                </a:solidFill>
                <a:latin typeface="Verdana" pitchFamily="34" charset="0"/>
                <a:cs typeface="Arial" charset="0"/>
              </a:defRPr>
            </a:lvl3pPr>
            <a:lvl4pPr marL="1582739" indent="-225883" defTabSz="911322">
              <a:defRPr sz="2400">
                <a:solidFill>
                  <a:schemeClr val="tx1"/>
                </a:solidFill>
                <a:latin typeface="Verdana" pitchFamily="34" charset="0"/>
                <a:cs typeface="Arial" charset="0"/>
              </a:defRPr>
            </a:lvl4pPr>
            <a:lvl5pPr marL="2036063" indent="-225883" defTabSz="911322">
              <a:defRPr sz="2400">
                <a:solidFill>
                  <a:schemeClr val="tx1"/>
                </a:solidFill>
                <a:latin typeface="Verdana" pitchFamily="34" charset="0"/>
                <a:cs typeface="Arial" charset="0"/>
              </a:defRPr>
            </a:lvl5pPr>
            <a:lvl6pPr marL="2484713" indent="-225883" defTabSz="911322" eaLnBrk="0" fontAlgn="base" hangingPunct="0">
              <a:spcBef>
                <a:spcPct val="0"/>
              </a:spcBef>
              <a:spcAft>
                <a:spcPct val="0"/>
              </a:spcAft>
              <a:defRPr sz="2400">
                <a:solidFill>
                  <a:schemeClr val="tx1"/>
                </a:solidFill>
                <a:latin typeface="Verdana" pitchFamily="34" charset="0"/>
                <a:cs typeface="Arial" charset="0"/>
              </a:defRPr>
            </a:lvl6pPr>
            <a:lvl7pPr marL="2933364" indent="-225883" defTabSz="911322" eaLnBrk="0" fontAlgn="base" hangingPunct="0">
              <a:spcBef>
                <a:spcPct val="0"/>
              </a:spcBef>
              <a:spcAft>
                <a:spcPct val="0"/>
              </a:spcAft>
              <a:defRPr sz="2400">
                <a:solidFill>
                  <a:schemeClr val="tx1"/>
                </a:solidFill>
                <a:latin typeface="Verdana" pitchFamily="34" charset="0"/>
                <a:cs typeface="Arial" charset="0"/>
              </a:defRPr>
            </a:lvl7pPr>
            <a:lvl8pPr marL="3382014" indent="-225883" defTabSz="911322" eaLnBrk="0" fontAlgn="base" hangingPunct="0">
              <a:spcBef>
                <a:spcPct val="0"/>
              </a:spcBef>
              <a:spcAft>
                <a:spcPct val="0"/>
              </a:spcAft>
              <a:defRPr sz="2400">
                <a:solidFill>
                  <a:schemeClr val="tx1"/>
                </a:solidFill>
                <a:latin typeface="Verdana" pitchFamily="34" charset="0"/>
                <a:cs typeface="Arial" charset="0"/>
              </a:defRPr>
            </a:lvl8pPr>
            <a:lvl9pPr marL="3830665" indent="-225883" defTabSz="911322" eaLnBrk="0" fontAlgn="base" hangingPunct="0">
              <a:spcBef>
                <a:spcPct val="0"/>
              </a:spcBef>
              <a:spcAft>
                <a:spcPct val="0"/>
              </a:spcAft>
              <a:defRPr sz="2400">
                <a:solidFill>
                  <a:schemeClr val="tx1"/>
                </a:solidFill>
                <a:latin typeface="Verdana" pitchFamily="34" charset="0"/>
                <a:cs typeface="Arial" charset="0"/>
              </a:defRPr>
            </a:lvl9pPr>
          </a:lstStyle>
          <a:p>
            <a:fld id="{815354F6-FFBF-4D48-81C3-3834D9E17BED}" type="slidenum">
              <a:rPr lang="en-GB" altLang="en-US" sz="1000">
                <a:latin typeface="Arial" charset="0"/>
              </a:rPr>
              <a:pPr/>
              <a:t>8</a:t>
            </a:fld>
            <a:endParaRPr lang="en-GB" altLang="en-US" sz="1000">
              <a:latin typeface="Arial" charset="0"/>
            </a:endParaRPr>
          </a:p>
        </p:txBody>
      </p:sp>
    </p:spTree>
    <p:extLst>
      <p:ext uri="{BB962C8B-B14F-4D97-AF65-F5344CB8AC3E}">
        <p14:creationId xmlns:p14="http://schemas.microsoft.com/office/powerpoint/2010/main" val="268599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if a loop contains another loop within its loop body, this is known as a nested loop. How this works is that for every iteration of the outer loop, the inner loop is executed. The easiest way to understand what I mean is to take a look at an example, so let’s do that.</a:t>
            </a:r>
          </a:p>
        </p:txBody>
      </p:sp>
      <p:sp>
        <p:nvSpPr>
          <p:cNvPr id="4" name="Slide Number Placeholder 3"/>
          <p:cNvSpPr>
            <a:spLocks noGrp="1"/>
          </p:cNvSpPr>
          <p:nvPr>
            <p:ph type="sldNum" sz="quarter" idx="10"/>
          </p:nvPr>
        </p:nvSpPr>
        <p:spPr/>
        <p:txBody>
          <a:bodyPr/>
          <a:lstStyle/>
          <a:p>
            <a:fld id="{26B286DB-C50B-484C-A5B6-2AE944CA4CB5}" type="slidenum">
              <a:rPr lang="en-US" smtClean="0"/>
              <a:pPr/>
              <a:t>9</a:t>
            </a:fld>
            <a:endParaRPr lang="en-US"/>
          </a:p>
        </p:txBody>
      </p:sp>
    </p:spTree>
    <p:extLst>
      <p:ext uri="{BB962C8B-B14F-4D97-AF65-F5344CB8AC3E}">
        <p14:creationId xmlns:p14="http://schemas.microsoft.com/office/powerpoint/2010/main" val="3770933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Box 6"/>
          <p:cNvSpPr txBox="1"/>
          <p:nvPr userDrawn="1"/>
        </p:nvSpPr>
        <p:spPr>
          <a:xfrm>
            <a:off x="0" y="0"/>
            <a:ext cx="1447800" cy="6001643"/>
          </a:xfrm>
          <a:prstGeom prst="rect">
            <a:avLst/>
          </a:prstGeom>
          <a:solidFill>
            <a:schemeClr val="bg1">
              <a:lumMod val="85000"/>
            </a:schemeClr>
          </a:solidFill>
        </p:spPr>
        <p:txBody>
          <a:bodyPr wrap="square" rtlCol="0">
            <a:spAutoFit/>
          </a:bodyPr>
          <a:lstStyle/>
          <a:p>
            <a:pPr algn="ctr"/>
            <a:endParaRPr lang="en-US" sz="3600" b="1" dirty="0">
              <a:solidFill>
                <a:schemeClr val="tx1"/>
              </a:solidFill>
            </a:endParaRPr>
          </a:p>
          <a:p>
            <a:pPr algn="ctr"/>
            <a:r>
              <a:rPr lang="en-US" sz="3600" b="1" dirty="0">
                <a:solidFill>
                  <a:schemeClr val="tx1"/>
                </a:solidFill>
              </a:rPr>
              <a:t>PRG1 </a:t>
            </a:r>
          </a:p>
          <a:p>
            <a:pPr algn="ctr"/>
            <a:endParaRPr lang="en-US" sz="3600" b="1" dirty="0">
              <a:solidFill>
                <a:schemeClr val="tx1"/>
              </a:solidFill>
            </a:endParaRPr>
          </a:p>
          <a:p>
            <a:pPr algn="ctr"/>
            <a:r>
              <a:rPr lang="en-US" sz="3200" b="1" dirty="0">
                <a:solidFill>
                  <a:schemeClr val="tx1"/>
                </a:solidFill>
              </a:rPr>
              <a:t>W</a:t>
            </a:r>
          </a:p>
          <a:p>
            <a:pPr algn="ctr"/>
            <a:r>
              <a:rPr lang="en-US" sz="3200" b="1" dirty="0">
                <a:solidFill>
                  <a:schemeClr val="tx1"/>
                </a:solidFill>
              </a:rPr>
              <a:t>E</a:t>
            </a:r>
          </a:p>
          <a:p>
            <a:pPr algn="ctr"/>
            <a:r>
              <a:rPr lang="en-US" sz="3200" b="1" dirty="0">
                <a:solidFill>
                  <a:schemeClr val="tx1"/>
                </a:solidFill>
              </a:rPr>
              <a:t>E</a:t>
            </a:r>
          </a:p>
          <a:p>
            <a:pPr algn="ctr"/>
            <a:r>
              <a:rPr lang="en-US" sz="3200" b="1" dirty="0">
                <a:solidFill>
                  <a:schemeClr val="tx1"/>
                </a:solidFill>
              </a:rPr>
              <a:t>K</a:t>
            </a:r>
          </a:p>
          <a:p>
            <a:pPr algn="ctr"/>
            <a:endParaRPr lang="en-US" sz="3200" b="1" dirty="0">
              <a:solidFill>
                <a:schemeClr val="tx1"/>
              </a:solidFill>
            </a:endParaRPr>
          </a:p>
          <a:p>
            <a:pPr algn="ctr"/>
            <a:r>
              <a:rPr lang="en-US" sz="3200" b="1" dirty="0">
                <a:solidFill>
                  <a:schemeClr val="tx1"/>
                </a:solidFill>
              </a:rPr>
              <a:t>11</a:t>
            </a:r>
            <a:br>
              <a:rPr lang="en-US" sz="3600" b="1" dirty="0">
                <a:solidFill>
                  <a:schemeClr val="tx1"/>
                </a:solidFill>
              </a:rPr>
            </a:br>
            <a:endParaRPr lang="en-US" sz="800" b="1" dirty="0">
              <a:solidFill>
                <a:schemeClr val="bg1"/>
              </a:solidFill>
            </a:endParaRPr>
          </a:p>
          <a:p>
            <a:pPr algn="ctr"/>
            <a:endParaRPr lang="en-US" sz="3600" b="1" dirty="0">
              <a:solidFill>
                <a:schemeClr val="bg1"/>
              </a:solidFill>
            </a:endParaRPr>
          </a:p>
          <a:p>
            <a:pPr algn="ctr"/>
            <a:endParaRPr lang="en-US" sz="3600" b="1" dirty="0">
              <a:solidFill>
                <a:schemeClr val="bg1"/>
              </a:solidFill>
            </a:endParaRPr>
          </a:p>
        </p:txBody>
      </p:sp>
      <p:sp>
        <p:nvSpPr>
          <p:cNvPr id="6" name="Rectangle 9"/>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5124" name="Rectangle 4"/>
          <p:cNvSpPr>
            <a:spLocks noGrp="1" noChangeArrowheads="1"/>
          </p:cNvSpPr>
          <p:nvPr>
            <p:ph type="subTitle" idx="1" hasCustomPrompt="1"/>
          </p:nvPr>
        </p:nvSpPr>
        <p:spPr>
          <a:xfrm>
            <a:off x="1905000" y="2018046"/>
            <a:ext cx="6629400" cy="701731"/>
          </a:xfrm>
        </p:spPr>
        <p:txBody>
          <a:bodyPr>
            <a:spAutoFit/>
          </a:bodyPr>
          <a:lstStyle>
            <a:lvl1pPr marL="0" indent="0" algn="ctr">
              <a:lnSpc>
                <a:spcPct val="90000"/>
              </a:lnSpc>
              <a:spcBef>
                <a:spcPct val="20000"/>
              </a:spcBef>
              <a:buClr>
                <a:schemeClr val="tx2"/>
              </a:buClr>
              <a:buSzPct val="140000"/>
              <a:buFont typeface="Wingdings" pitchFamily="2" charset="2"/>
              <a:buNone/>
              <a:defRPr sz="4400" baseline="0"/>
            </a:lvl1pPr>
          </a:lstStyle>
          <a:p>
            <a:pPr algn="ctr">
              <a:lnSpc>
                <a:spcPct val="90000"/>
              </a:lnSpc>
              <a:spcBef>
                <a:spcPct val="20000"/>
              </a:spcBef>
              <a:buClr>
                <a:schemeClr val="tx2"/>
              </a:buClr>
              <a:buSzPct val="140000"/>
              <a:buFont typeface="Wingdings" pitchFamily="2" charset="2"/>
              <a:buNone/>
              <a:defRPr/>
            </a:pPr>
            <a:r>
              <a:rPr lang="en-US"/>
              <a:t>&lt;&lt;Title&gt;&gt;</a:t>
            </a:r>
            <a:endParaRPr lang="en-US" dirty="0"/>
          </a:p>
        </p:txBody>
      </p:sp>
      <p:pic>
        <p:nvPicPr>
          <p:cNvPr id="8" name="Picture 16" descr="School of IC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8315" y="53009"/>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5"/>
          <p:cNvSpPr>
            <a:spLocks noChangeShapeType="1"/>
          </p:cNvSpPr>
          <p:nvPr userDrawn="1"/>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 name="Rectangle 14"/>
          <p:cNvSpPr>
            <a:spLocks noChangeArrowheads="1"/>
          </p:cNvSpPr>
          <p:nvPr userDrawn="1"/>
        </p:nvSpPr>
        <p:spPr bwMode="auto">
          <a:xfrm>
            <a:off x="2819400" y="3276600"/>
            <a:ext cx="48006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pitchFamily="2" charset="2"/>
              <a:buNone/>
              <a:defRPr/>
            </a:pPr>
            <a:r>
              <a:rPr kumimoji="1" lang="en-GB" sz="2400" b="1" dirty="0">
                <a:latin typeface="Arial Narrow" pitchFamily="34" charset="0"/>
              </a:rPr>
              <a:t>Programming I (PRG1)</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Diploma in Information Technology</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dirty="0">
                <a:latin typeface="Arial Narrow" pitchFamily="34" charset="0"/>
              </a:rPr>
              <a:t>Diploma in Data Science</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Cybersecurity &amp; Digital Forensics</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Diploma in Immersive Media</a:t>
            </a:r>
          </a:p>
          <a:p>
            <a:pPr marL="0" marR="0" lvl="0" indent="0" algn="ctr" defTabSz="914400" rtl="0" eaLnBrk="1" fontAlgn="base" latinLnBrk="0" hangingPunct="1">
              <a:lnSpc>
                <a:spcPct val="90000"/>
              </a:lnSpc>
              <a:spcBef>
                <a:spcPct val="20000"/>
              </a:spcBef>
              <a:spcAft>
                <a:spcPct val="0"/>
              </a:spcAft>
              <a:buClr>
                <a:schemeClr val="tx2"/>
              </a:buClr>
              <a:buSzPct val="140000"/>
              <a:buFont typeface="Wingdings" pitchFamily="2" charset="2"/>
              <a:buNone/>
              <a:tabLst/>
              <a:defRPr/>
            </a:pPr>
            <a:r>
              <a:rPr kumimoji="1" lang="en-GB" sz="2000" baseline="0" dirty="0">
                <a:latin typeface="Arial Narrow" pitchFamily="34" charset="0"/>
              </a:rPr>
              <a:t>Common ICT Programme</a:t>
            </a:r>
          </a:p>
          <a:p>
            <a:pPr algn="ctr">
              <a:lnSpc>
                <a:spcPct val="90000"/>
              </a:lnSpc>
              <a:spcBef>
                <a:spcPct val="20000"/>
              </a:spcBef>
              <a:buClr>
                <a:schemeClr val="tx2"/>
              </a:buClr>
              <a:buSzPct val="140000"/>
              <a:buFont typeface="Wingdings" pitchFamily="2" charset="2"/>
              <a:buNone/>
              <a:defRPr/>
            </a:pPr>
            <a:r>
              <a:rPr kumimoji="1" lang="en-GB" sz="2000" dirty="0">
                <a:latin typeface="Arial Narrow" pitchFamily="34" charset="0"/>
              </a:rPr>
              <a:t>Year 1 (2021/22), Semester 1</a:t>
            </a:r>
            <a:endParaRPr kumimoji="1" lang="en-GB" sz="4800" dirty="0">
              <a:effectLst>
                <a:outerShdw blurRad="38100" dist="38100" dir="2700000" algn="tl">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22238"/>
            <a:ext cx="2190750" cy="5745162"/>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76200" y="122238"/>
            <a:ext cx="6419850" cy="5745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a:solidFill>
                  <a:srgbClr val="660033"/>
                </a:solidFill>
              </a:defRPr>
            </a:lvl1pPr>
            <a:lvl2pPr>
              <a:defRPr>
                <a:solidFill>
                  <a:srgbClr val="660033"/>
                </a:solidFill>
              </a:defRPr>
            </a:lvl2pPr>
            <a:lvl3pPr>
              <a:defRPr>
                <a:solidFill>
                  <a:srgbClr val="660033"/>
                </a:solidFill>
              </a:defRPr>
            </a:lvl3pPr>
            <a:lvl4pPr>
              <a:defRPr>
                <a:solidFill>
                  <a:srgbClr val="660033"/>
                </a:solidFill>
              </a:defRPr>
            </a:lvl4pPr>
            <a:lvl5pPr>
              <a:defRPr>
                <a:solidFill>
                  <a:srgbClr val="6600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76200" y="884238"/>
            <a:ext cx="44196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884238"/>
            <a:ext cx="4381500" cy="4983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CIS2-low.jpg"/>
          <p:cNvPicPr>
            <a:picLocks noChangeAspect="1"/>
          </p:cNvPicPr>
          <p:nvPr userDrawn="1"/>
        </p:nvPicPr>
        <p:blipFill>
          <a:blip r:embed="rId13" cstate="print"/>
          <a:srcRect t="2107"/>
          <a:stretch>
            <a:fillRect/>
          </a:stretch>
        </p:blipFill>
        <p:spPr bwMode="auto">
          <a:xfrm>
            <a:off x="0" y="0"/>
            <a:ext cx="9144000" cy="5943600"/>
          </a:xfrm>
          <a:prstGeom prst="rect">
            <a:avLst/>
          </a:prstGeom>
          <a:noFill/>
          <a:ln w="9525">
            <a:noFill/>
            <a:miter lim="800000"/>
            <a:headEnd/>
            <a:tailEnd/>
          </a:ln>
        </p:spPr>
      </p:pic>
      <p:sp>
        <p:nvSpPr>
          <p:cNvPr id="1033" name="Rectangle 9"/>
          <p:cNvSpPr>
            <a:spLocks noChangeArrowheads="1"/>
          </p:cNvSpPr>
          <p:nvPr userDrawn="1"/>
        </p:nvSpPr>
        <p:spPr bwMode="auto">
          <a:xfrm>
            <a:off x="0" y="0"/>
            <a:ext cx="9144000" cy="6096000"/>
          </a:xfrm>
          <a:prstGeom prst="rect">
            <a:avLst/>
          </a:prstGeom>
          <a:solidFill>
            <a:schemeClr val="bg1">
              <a:alpha val="90000"/>
            </a:schemeClr>
          </a:solidFill>
          <a:ln w="9525">
            <a:solidFill>
              <a:srgbClr val="800080"/>
            </a:solidFill>
            <a:miter lim="800000"/>
            <a:headEnd/>
            <a:tailEnd/>
          </a:ln>
          <a:effectLst/>
        </p:spPr>
        <p:txBody>
          <a:bodyPr wrap="none" anchor="ctr"/>
          <a:lstStyle/>
          <a:p>
            <a:endParaRPr lang="en-SG"/>
          </a:p>
        </p:txBody>
      </p:sp>
      <p:sp>
        <p:nvSpPr>
          <p:cNvPr id="1028" name="Rectangle 3"/>
          <p:cNvSpPr>
            <a:spLocks noGrp="1" noChangeArrowheads="1"/>
          </p:cNvSpPr>
          <p:nvPr>
            <p:ph type="body" idx="1"/>
          </p:nvPr>
        </p:nvSpPr>
        <p:spPr bwMode="auto">
          <a:xfrm>
            <a:off x="76200" y="884238"/>
            <a:ext cx="8991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7" name="Rectangle 13"/>
          <p:cNvSpPr>
            <a:spLocks noChangeArrowheads="1"/>
          </p:cNvSpPr>
          <p:nvPr userDrawn="1"/>
        </p:nvSpPr>
        <p:spPr bwMode="auto">
          <a:xfrm>
            <a:off x="0" y="5943600"/>
            <a:ext cx="9144000" cy="152400"/>
          </a:xfrm>
          <a:prstGeom prst="rect">
            <a:avLst/>
          </a:prstGeom>
          <a:solidFill>
            <a:srgbClr val="640064"/>
          </a:solidFill>
          <a:ln w="9525">
            <a:solidFill>
              <a:srgbClr val="640064"/>
            </a:solidFill>
            <a:miter lim="800000"/>
            <a:headEnd/>
            <a:tailEnd/>
          </a:ln>
          <a:effectLst/>
        </p:spPr>
        <p:txBody>
          <a:bodyPr wrap="none" anchor="ctr"/>
          <a:lstStyle/>
          <a:p>
            <a:endParaRPr lang="en-SG"/>
          </a:p>
        </p:txBody>
      </p:sp>
      <p:sp>
        <p:nvSpPr>
          <p:cNvPr id="1039" name="Rectangle 15"/>
          <p:cNvSpPr>
            <a:spLocks noChangeArrowheads="1"/>
          </p:cNvSpPr>
          <p:nvPr userDrawn="1"/>
        </p:nvSpPr>
        <p:spPr bwMode="auto">
          <a:xfrm>
            <a:off x="0" y="0"/>
            <a:ext cx="9144000" cy="762000"/>
          </a:xfrm>
          <a:prstGeom prst="rect">
            <a:avLst/>
          </a:prstGeom>
          <a:solidFill>
            <a:srgbClr val="800080"/>
          </a:solidFill>
          <a:ln w="9525">
            <a:solidFill>
              <a:srgbClr val="640064"/>
            </a:solidFill>
            <a:miter lim="800000"/>
            <a:headEnd/>
            <a:tailEnd/>
          </a:ln>
          <a:effectLst/>
        </p:spPr>
        <p:txBody>
          <a:bodyPr wrap="none" anchor="ctr"/>
          <a:lstStyle/>
          <a:p>
            <a:endParaRPr lang="en-SG"/>
          </a:p>
        </p:txBody>
      </p:sp>
      <p:sp>
        <p:nvSpPr>
          <p:cNvPr id="2" name="Rectangle 2"/>
          <p:cNvSpPr>
            <a:spLocks noGrp="1" noChangeArrowheads="1"/>
          </p:cNvSpPr>
          <p:nvPr>
            <p:ph type="title"/>
          </p:nvPr>
        </p:nvSpPr>
        <p:spPr bwMode="auto">
          <a:xfrm>
            <a:off x="76200" y="122238"/>
            <a:ext cx="8991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 name="Rectangle 16"/>
          <p:cNvSpPr>
            <a:spLocks noChangeArrowheads="1"/>
          </p:cNvSpPr>
          <p:nvPr userDrawn="1"/>
        </p:nvSpPr>
        <p:spPr bwMode="auto">
          <a:xfrm>
            <a:off x="1371600" y="6302375"/>
            <a:ext cx="2895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342900" indent="-342900">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lvl="1">
              <a:spcBef>
                <a:spcPct val="50000"/>
              </a:spcBef>
              <a:defRPr/>
            </a:pPr>
            <a:r>
              <a:rPr lang="en-US" altLang="en-US" sz="1200" dirty="0">
                <a:latin typeface="Arial Narrow" pitchFamily="34" charset="0"/>
              </a:rPr>
              <a:t>Diploma in IT/DS/CSF/IM/CICTP</a:t>
            </a:r>
            <a:br>
              <a:rPr lang="en-US" altLang="en-US" sz="1200" dirty="0">
                <a:latin typeface="Arial Narrow" pitchFamily="34" charset="0"/>
              </a:rPr>
            </a:br>
            <a:r>
              <a:rPr lang="en-US" altLang="en-US" sz="1200" dirty="0">
                <a:latin typeface="Arial Narrow" pitchFamily="34" charset="0"/>
              </a:rPr>
              <a:t>PRG1 AY21/22, Sem 1</a:t>
            </a:r>
          </a:p>
        </p:txBody>
      </p:sp>
      <p:pic>
        <p:nvPicPr>
          <p:cNvPr id="13" name="Picture 22" descr="School of I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6172200"/>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5"/>
          <p:cNvSpPr txBox="1">
            <a:spLocks noChangeArrowheads="1"/>
          </p:cNvSpPr>
          <p:nvPr userDrawn="1"/>
        </p:nvSpPr>
        <p:spPr bwMode="auto">
          <a:xfrm>
            <a:off x="4457700" y="6302375"/>
            <a:ext cx="1905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lgn="ctr">
              <a:defRPr/>
            </a:pPr>
            <a:r>
              <a:rPr lang="en-US" dirty="0"/>
              <a:t>  Last update: 18/06/2021</a:t>
            </a:r>
          </a:p>
        </p:txBody>
      </p:sp>
      <p:sp>
        <p:nvSpPr>
          <p:cNvPr id="15" name="Rectangle 15"/>
          <p:cNvSpPr txBox="1">
            <a:spLocks noChangeArrowheads="1"/>
          </p:cNvSpPr>
          <p:nvPr userDrawn="1"/>
        </p:nvSpPr>
        <p:spPr bwMode="auto">
          <a:xfrm>
            <a:off x="7086600" y="6275387"/>
            <a:ext cx="1905000" cy="381000"/>
          </a:xfrm>
          <a:prstGeom prst="rect">
            <a:avLst/>
          </a:prstGeom>
          <a:noFill/>
          <a:ln w="9525">
            <a:noFill/>
            <a:miter lim="800000"/>
            <a:headEnd/>
            <a:tailEnd/>
          </a:ln>
        </p:spPr>
        <p:txBody>
          <a:bodyPr anchor="ctr"/>
          <a:lstStyle>
            <a:lvl1pPr algn="r">
              <a:spcBef>
                <a:spcPct val="50000"/>
              </a:spcBef>
              <a:defRPr sz="1200">
                <a:latin typeface="Arial Narrow" pitchFamily="34" charset="0"/>
              </a:defRPr>
            </a:lvl1pPr>
          </a:lstStyle>
          <a:p>
            <a:pPr>
              <a:defRPr/>
            </a:pPr>
            <a:r>
              <a:rPr lang="en-US" dirty="0"/>
              <a:t>  Lecture</a:t>
            </a:r>
            <a:r>
              <a:rPr lang="en-US" baseline="0" dirty="0"/>
              <a:t> 11</a:t>
            </a:r>
            <a:br>
              <a:rPr lang="en-US" baseline="0" dirty="0"/>
            </a:br>
            <a:r>
              <a:rPr lang="en-US" baseline="0" dirty="0"/>
              <a:t>Slide </a:t>
            </a:r>
            <a:fld id="{D684DC87-7C2B-4413-A3B2-900CE8D7D012}" type="slidenum">
              <a:rPr lang="en-US" baseline="0" smtClean="0"/>
              <a:t>‹#›</a:t>
            </a:fld>
            <a:endParaRPr lang="en-US" dirty="0"/>
          </a:p>
        </p:txBody>
      </p:sp>
      <p:sp>
        <p:nvSpPr>
          <p:cNvPr id="4" name="MSIPCMContentMarking" descr="{&quot;HashCode&quot;:-1818968269,&quot;Placement&quot;:&quot;Header&quot;,&quot;Top&quot;:0.0,&quot;Left&quot;:0.0,&quot;SlideWidth&quot;:720,&quot;SlideHeight&quot;:540}">
            <a:extLst>
              <a:ext uri="{FF2B5EF4-FFF2-40B4-BE49-F238E27FC236}">
                <a16:creationId xmlns:a16="http://schemas.microsoft.com/office/drawing/2014/main" id="{062CC9C8-B939-4288-A49D-62827FDE6D96}"/>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640064"/>
          </a:solidFill>
          <a:latin typeface="+mn-lt"/>
          <a:ea typeface="+mn-ea"/>
          <a:cs typeface="+mn-cs"/>
        </a:defRPr>
      </a:lvl1pPr>
      <a:lvl2pPr marL="742950" indent="-285750" algn="l" rtl="0" eaLnBrk="0" fontAlgn="base" hangingPunct="0">
        <a:spcBef>
          <a:spcPct val="20000"/>
        </a:spcBef>
        <a:spcAft>
          <a:spcPct val="0"/>
        </a:spcAft>
        <a:buChar char="–"/>
        <a:defRPr sz="2400">
          <a:solidFill>
            <a:srgbClr val="640064"/>
          </a:solidFill>
          <a:latin typeface="+mn-lt"/>
          <a:cs typeface="+mn-cs"/>
        </a:defRPr>
      </a:lvl2pPr>
      <a:lvl3pPr marL="1143000" indent="-228600" algn="l" rtl="0" eaLnBrk="0" fontAlgn="base" hangingPunct="0">
        <a:spcBef>
          <a:spcPct val="20000"/>
        </a:spcBef>
        <a:spcAft>
          <a:spcPct val="0"/>
        </a:spcAft>
        <a:buChar char="•"/>
        <a:defRPr sz="2000">
          <a:solidFill>
            <a:srgbClr val="640064"/>
          </a:solidFill>
          <a:latin typeface="+mn-lt"/>
          <a:cs typeface="+mn-cs"/>
        </a:defRPr>
      </a:lvl3pPr>
      <a:lvl4pPr marL="1600200" indent="-228600" algn="l" rtl="0" eaLnBrk="0" fontAlgn="base" hangingPunct="0">
        <a:spcBef>
          <a:spcPct val="20000"/>
        </a:spcBef>
        <a:spcAft>
          <a:spcPct val="0"/>
        </a:spcAft>
        <a:buChar char="–"/>
        <a:defRPr>
          <a:solidFill>
            <a:srgbClr val="640064"/>
          </a:solidFill>
          <a:latin typeface="+mn-lt"/>
          <a:cs typeface="+mn-cs"/>
        </a:defRPr>
      </a:lvl4pPr>
      <a:lvl5pPr marL="2057400" indent="-228600" algn="l" rtl="0" eaLnBrk="0" fontAlgn="base" hangingPunct="0">
        <a:spcBef>
          <a:spcPct val="20000"/>
        </a:spcBef>
        <a:spcAft>
          <a:spcPct val="0"/>
        </a:spcAft>
        <a:buChar char="»"/>
        <a:defRPr>
          <a:solidFill>
            <a:srgbClr val="640064"/>
          </a:solidFill>
          <a:latin typeface="+mn-lt"/>
          <a:cs typeface="+mn-cs"/>
        </a:defRPr>
      </a:lvl5pPr>
      <a:lvl6pPr marL="2514600" indent="-228600" algn="l" rtl="0" fontAlgn="base">
        <a:spcBef>
          <a:spcPct val="20000"/>
        </a:spcBef>
        <a:spcAft>
          <a:spcPct val="0"/>
        </a:spcAft>
        <a:buChar char="»"/>
        <a:defRPr>
          <a:solidFill>
            <a:schemeClr val="accent2"/>
          </a:solidFill>
          <a:latin typeface="+mn-lt"/>
          <a:cs typeface="+mn-cs"/>
        </a:defRPr>
      </a:lvl6pPr>
      <a:lvl7pPr marL="2971800" indent="-228600" algn="l" rtl="0" fontAlgn="base">
        <a:spcBef>
          <a:spcPct val="20000"/>
        </a:spcBef>
        <a:spcAft>
          <a:spcPct val="0"/>
        </a:spcAft>
        <a:buChar char="»"/>
        <a:defRPr>
          <a:solidFill>
            <a:schemeClr val="accent2"/>
          </a:solidFill>
          <a:latin typeface="+mn-lt"/>
          <a:cs typeface="+mn-cs"/>
        </a:defRPr>
      </a:lvl7pPr>
      <a:lvl8pPr marL="3429000" indent="-228600" algn="l" rtl="0" fontAlgn="base">
        <a:spcBef>
          <a:spcPct val="20000"/>
        </a:spcBef>
        <a:spcAft>
          <a:spcPct val="0"/>
        </a:spcAft>
        <a:buChar char="»"/>
        <a:defRPr>
          <a:solidFill>
            <a:schemeClr val="accent2"/>
          </a:solidFill>
          <a:latin typeface="+mn-lt"/>
          <a:cs typeface="+mn-cs"/>
        </a:defRPr>
      </a:lvl8pPr>
      <a:lvl9pPr marL="3886200" indent="-228600" algn="l" rtl="0" fontAlgn="base">
        <a:spcBef>
          <a:spcPct val="20000"/>
        </a:spcBef>
        <a:spcAft>
          <a:spcPct val="0"/>
        </a:spcAft>
        <a:buChar char="»"/>
        <a:defRPr>
          <a:solidFill>
            <a:schemeClr val="accent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python.org/3/tutorial/controlflow.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learnpython.org/en/Loop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15"/>
          <p:cNvSpPr>
            <a:spLocks noChangeShapeType="1"/>
          </p:cNvSpPr>
          <p:nvPr/>
        </p:nvSpPr>
        <p:spPr bwMode="auto">
          <a:xfrm>
            <a:off x="1676400" y="1044575"/>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 name="Rectangle 3"/>
          <p:cNvSpPr>
            <a:spLocks noGrp="1" noChangeArrowheads="1"/>
          </p:cNvSpPr>
          <p:nvPr>
            <p:ph type="subTitle" idx="1"/>
          </p:nvPr>
        </p:nvSpPr>
        <p:spPr>
          <a:xfrm>
            <a:off x="1905000" y="1676400"/>
            <a:ext cx="6629400" cy="1311128"/>
          </a:xfrm>
        </p:spPr>
        <p:txBody>
          <a:bodyPr/>
          <a:lstStyle/>
          <a:p>
            <a:r>
              <a:rPr lang="en-GB" b="1" dirty="0">
                <a:latin typeface="Arial Narrow" panose="020B0606020202030204" pitchFamily="34" charset="0"/>
              </a:rPr>
              <a:t>Repetition Structure III </a:t>
            </a:r>
            <a:r>
              <a:rPr lang="en-GB" sz="3600" b="1" dirty="0">
                <a:latin typeface="Arial Narrow" panose="020B0606020202030204" pitchFamily="34" charset="0"/>
              </a:rPr>
              <a:t> </a:t>
            </a:r>
          </a:p>
          <a:p>
            <a:r>
              <a:rPr lang="en-GB" sz="3600" b="1" dirty="0">
                <a:latin typeface="Arial Narrow" panose="020B0606020202030204" pitchFamily="34" charset="0"/>
              </a:rPr>
              <a:t>More loops and Nested loop</a:t>
            </a:r>
          </a:p>
        </p:txBody>
      </p:sp>
      <p:pic>
        <p:nvPicPr>
          <p:cNvPr id="3" name="Audio 2">
            <a:hlinkClick r:id="" action="ppaction://media"/>
            <a:extLst>
              <a:ext uri="{FF2B5EF4-FFF2-40B4-BE49-F238E27FC236}">
                <a16:creationId xmlns:a16="http://schemas.microsoft.com/office/drawing/2014/main" id="{47E18938-419B-4850-9C27-1915F38EFA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241301"/>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460"/>
    </mc:Choice>
    <mc:Fallback xmlns="">
      <p:transition spd="slow" advTm="34460"/>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Nested Loop </a:t>
            </a:r>
            <a:r>
              <a:rPr lang="en-US" b="0" i="1"/>
              <a:t>- Example</a:t>
            </a:r>
            <a:endParaRPr lang="en-US" b="0" i="1" dirty="0"/>
          </a:p>
        </p:txBody>
      </p:sp>
      <p:sp>
        <p:nvSpPr>
          <p:cNvPr id="3" name="Content Placeholder 2"/>
          <p:cNvSpPr>
            <a:spLocks noGrp="1"/>
          </p:cNvSpPr>
          <p:nvPr>
            <p:ph idx="1"/>
          </p:nvPr>
        </p:nvSpPr>
        <p:spPr>
          <a:xfrm>
            <a:off x="152400" y="937419"/>
            <a:ext cx="8991600" cy="4983162"/>
          </a:xfrm>
        </p:spPr>
        <p:txBody>
          <a:bodyPr/>
          <a:lstStyle/>
          <a:p>
            <a:r>
              <a:rPr lang="en-US" dirty="0"/>
              <a:t>Write a nested loop to display the following pattern</a:t>
            </a:r>
          </a:p>
          <a:p>
            <a:pPr marL="457200" lvl="1" indent="0">
              <a:buNone/>
            </a:pPr>
            <a:r>
              <a:rPr lang="en-US" b="1" dirty="0">
                <a:solidFill>
                  <a:srgbClr val="0000FF"/>
                </a:solidFill>
                <a:latin typeface="Consolas" panose="020B0609020204030204" pitchFamily="49" charset="0"/>
                <a:cs typeface="Courier New" panose="02070309020205020404" pitchFamily="49" charset="0"/>
              </a:rPr>
              <a:t>	* * * * *</a:t>
            </a:r>
          </a:p>
          <a:p>
            <a:pPr marL="457200" lvl="1" indent="0">
              <a:buNone/>
            </a:pPr>
            <a:r>
              <a:rPr lang="en-US" b="1" dirty="0">
                <a:solidFill>
                  <a:srgbClr val="0000FF"/>
                </a:solidFill>
                <a:latin typeface="Consolas" panose="020B0609020204030204" pitchFamily="49" charset="0"/>
                <a:cs typeface="Courier New" panose="02070309020205020404" pitchFamily="49" charset="0"/>
              </a:rPr>
              <a:t>	* * * * *</a:t>
            </a:r>
          </a:p>
          <a:p>
            <a:pPr marL="457200" lvl="1" indent="0">
              <a:buNone/>
            </a:pPr>
            <a:r>
              <a:rPr lang="en-US" b="1" dirty="0">
                <a:solidFill>
                  <a:srgbClr val="0000FF"/>
                </a:solidFill>
                <a:latin typeface="Consolas" panose="020B0609020204030204" pitchFamily="49" charset="0"/>
                <a:cs typeface="Courier New" panose="02070309020205020404" pitchFamily="49" charset="0"/>
              </a:rPr>
              <a:t>	* * * * *</a:t>
            </a:r>
          </a:p>
          <a:p>
            <a:pPr marL="457200" lvl="1" indent="0">
              <a:buNone/>
            </a:pPr>
            <a:endParaRPr lang="en-US" dirty="0"/>
          </a:p>
          <a:p>
            <a:pPr marL="457200" lvl="1" indent="0">
              <a:spcAft>
                <a:spcPts val="600"/>
              </a:spcAft>
              <a:buNone/>
            </a:pPr>
            <a:r>
              <a:rPr lang="en-US" dirty="0">
                <a:latin typeface="Consolas" panose="020B0609020204030204" pitchFamily="49" charset="0"/>
              </a:rPr>
              <a:t>for row in range(3):</a:t>
            </a:r>
          </a:p>
          <a:p>
            <a:pPr marL="457200" lvl="1" indent="0">
              <a:spcAft>
                <a:spcPts val="600"/>
              </a:spcAft>
              <a:buNone/>
            </a:pPr>
            <a:r>
              <a:rPr lang="en-US" dirty="0">
                <a:latin typeface="Consolas" panose="020B0609020204030204" pitchFamily="49" charset="0"/>
              </a:rPr>
              <a:t>	 </a:t>
            </a:r>
            <a:r>
              <a:rPr lang="en-US" dirty="0">
                <a:solidFill>
                  <a:srgbClr val="0000FF"/>
                </a:solidFill>
                <a:latin typeface="Consolas" panose="020B0609020204030204" pitchFamily="49" charset="0"/>
              </a:rPr>
              <a:t>for column in range(5):</a:t>
            </a:r>
          </a:p>
          <a:p>
            <a:pPr marL="457200" lvl="1" indent="0">
              <a:spcAft>
                <a:spcPts val="600"/>
              </a:spcAft>
              <a:buNone/>
            </a:pPr>
            <a:r>
              <a:rPr lang="en-US" dirty="0">
                <a:solidFill>
                  <a:srgbClr val="0000FF"/>
                </a:solidFill>
                <a:latin typeface="Consolas" panose="020B0609020204030204" pitchFamily="49" charset="0"/>
              </a:rPr>
              <a:t>	     print("*", end= " ")</a:t>
            </a:r>
          </a:p>
          <a:p>
            <a:pPr marL="457200" lvl="1" indent="0">
              <a:spcAft>
                <a:spcPts val="600"/>
              </a:spcAft>
              <a:buNone/>
            </a:pPr>
            <a:r>
              <a:rPr lang="en-US" dirty="0">
                <a:latin typeface="Consolas" panose="020B0609020204030204" pitchFamily="49" charset="0"/>
              </a:rPr>
              <a:t>	 print()</a:t>
            </a:r>
          </a:p>
          <a:p>
            <a:endParaRPr lang="en-US" dirty="0"/>
          </a:p>
          <a:p>
            <a:pPr marL="0" indent="0">
              <a:buNone/>
            </a:pPr>
            <a:endParaRPr lang="en-US" sz="2000" dirty="0"/>
          </a:p>
        </p:txBody>
      </p:sp>
      <p:sp>
        <p:nvSpPr>
          <p:cNvPr id="4" name="Rectangle 3"/>
          <p:cNvSpPr/>
          <p:nvPr/>
        </p:nvSpPr>
        <p:spPr>
          <a:xfrm>
            <a:off x="415034" y="3048000"/>
            <a:ext cx="7052565" cy="2438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43000" y="3699729"/>
            <a:ext cx="5410200" cy="1024670"/>
          </a:xfrm>
          <a:prstGeom prst="rect">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p:cNvSpPr txBox="1"/>
          <p:nvPr/>
        </p:nvSpPr>
        <p:spPr>
          <a:xfrm>
            <a:off x="5899036" y="3048000"/>
            <a:ext cx="1604509" cy="400110"/>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Outer loop</a:t>
            </a:r>
          </a:p>
        </p:txBody>
      </p:sp>
      <p:sp>
        <p:nvSpPr>
          <p:cNvPr id="7" name="TextBox 6"/>
          <p:cNvSpPr txBox="1"/>
          <p:nvPr/>
        </p:nvSpPr>
        <p:spPr>
          <a:xfrm>
            <a:off x="5139551" y="3629054"/>
            <a:ext cx="1354858" cy="400110"/>
          </a:xfrm>
          <a:prstGeom prst="rect">
            <a:avLst/>
          </a:prstGeom>
          <a:noFill/>
        </p:spPr>
        <p:txBody>
          <a:bodyPr wrap="none" rtlCol="0">
            <a:spAutoFit/>
          </a:bodyPr>
          <a:lstStyle/>
          <a:p>
            <a:r>
              <a:rPr lang="en-US" sz="2000" dirty="0">
                <a:solidFill>
                  <a:srgbClr val="0000FF"/>
                </a:solidFill>
                <a:latin typeface="Segoe UI" panose="020B0502040204020203" pitchFamily="34" charset="0"/>
                <a:cs typeface="Segoe UI" panose="020B0502040204020203" pitchFamily="34" charset="0"/>
              </a:rPr>
              <a:t>Inner loop</a:t>
            </a:r>
          </a:p>
        </p:txBody>
      </p:sp>
    </p:spTree>
    <p:extLst>
      <p:ext uri="{BB962C8B-B14F-4D97-AF65-F5344CB8AC3E}">
        <p14:creationId xmlns:p14="http://schemas.microsoft.com/office/powerpoint/2010/main" val="4194946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Loop</a:t>
            </a:r>
          </a:p>
        </p:txBody>
      </p:sp>
      <p:sp>
        <p:nvSpPr>
          <p:cNvPr id="3" name="Content Placeholder 2"/>
          <p:cNvSpPr>
            <a:spLocks noGrp="1"/>
          </p:cNvSpPr>
          <p:nvPr>
            <p:ph idx="1"/>
          </p:nvPr>
        </p:nvSpPr>
        <p:spPr/>
        <p:txBody>
          <a:bodyPr/>
          <a:lstStyle/>
          <a:p>
            <a:r>
              <a:rPr lang="en-US" sz="2600" dirty="0"/>
              <a:t>We can create a nested loop using either repetition structure (</a:t>
            </a:r>
            <a:r>
              <a:rPr lang="en-US" sz="2600" dirty="0">
                <a:latin typeface="Courier New" panose="02070309020205020404" pitchFamily="49" charset="0"/>
                <a:cs typeface="Courier New" panose="02070309020205020404" pitchFamily="49" charset="0"/>
              </a:rPr>
              <a:t>while</a:t>
            </a:r>
            <a:r>
              <a:rPr lang="en-US" sz="2600" dirty="0"/>
              <a:t> or </a:t>
            </a:r>
            <a:r>
              <a:rPr lang="en-US" sz="2600" dirty="0">
                <a:latin typeface="Courier New" panose="02070309020205020404" pitchFamily="49" charset="0"/>
                <a:cs typeface="Courier New" panose="02070309020205020404" pitchFamily="49" charset="0"/>
              </a:rPr>
              <a:t>for</a:t>
            </a:r>
            <a:r>
              <a:rPr lang="en-US" sz="2600" dirty="0"/>
              <a:t>)</a:t>
            </a:r>
          </a:p>
          <a:p>
            <a:r>
              <a:rPr lang="en-US" sz="2600" dirty="0"/>
              <a:t>We can even use different types of loops for the inner and outer loops</a:t>
            </a:r>
          </a:p>
          <a:p>
            <a:r>
              <a:rPr lang="en-US" sz="2600" dirty="0"/>
              <a:t>We can even have nested loops within nested loops</a:t>
            </a:r>
          </a:p>
          <a:p>
            <a:endParaRPr lang="en-US" sz="2600" dirty="0"/>
          </a:p>
          <a:p>
            <a:r>
              <a:rPr lang="en-US" sz="2600" dirty="0"/>
              <a:t>We can even have nested loops within nested loops within nested loops within nested loops…(mind blown)</a:t>
            </a:r>
          </a:p>
          <a:p>
            <a:endParaRPr lang="en-US" dirty="0"/>
          </a:p>
          <a:p>
            <a:pPr marL="0" indent="0">
              <a:buNone/>
            </a:pPr>
            <a:endParaRPr lang="en-US" dirty="0"/>
          </a:p>
          <a:p>
            <a:pPr marL="0" indent="0">
              <a:buNone/>
            </a:pPr>
            <a:endParaRPr lang="en-US" sz="2000" dirty="0"/>
          </a:p>
        </p:txBody>
      </p:sp>
    </p:spTree>
    <p:extLst>
      <p:ext uri="{BB962C8B-B14F-4D97-AF65-F5344CB8AC3E}">
        <p14:creationId xmlns:p14="http://schemas.microsoft.com/office/powerpoint/2010/main" val="2884390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 – ChristmasTree.py</a:t>
            </a:r>
          </a:p>
        </p:txBody>
      </p:sp>
      <p:sp>
        <p:nvSpPr>
          <p:cNvPr id="3" name="Content Placeholder 2"/>
          <p:cNvSpPr>
            <a:spLocks noGrp="1"/>
          </p:cNvSpPr>
          <p:nvPr>
            <p:ph idx="1"/>
          </p:nvPr>
        </p:nvSpPr>
        <p:spPr>
          <a:xfrm>
            <a:off x="495300" y="961368"/>
            <a:ext cx="8267700" cy="1173162"/>
          </a:xfrm>
        </p:spPr>
        <p:txBody>
          <a:bodyPr/>
          <a:lstStyle/>
          <a:p>
            <a:pPr marL="0" lvl="0" indent="0">
              <a:buNone/>
            </a:pPr>
            <a:r>
              <a:rPr lang="en-US" sz="2400" dirty="0"/>
              <a:t>It’s getting close to Christmas! Write a program </a:t>
            </a:r>
            <a:r>
              <a:rPr lang="en-US" sz="2400" dirty="0">
                <a:latin typeface="Segoe UI" panose="020B0502040204020203" pitchFamily="34" charset="0"/>
                <a:cs typeface="Segoe UI" panose="020B0502040204020203" pitchFamily="34" charset="0"/>
              </a:rPr>
              <a:t>to </a:t>
            </a:r>
            <a:r>
              <a:rPr lang="en-US" sz="2400" dirty="0"/>
              <a:t>prompt the user for a character and a number, and then print a Christmas tree accordingly.</a:t>
            </a:r>
            <a:endParaRPr lang="en-SG" sz="2400" dirty="0"/>
          </a:p>
          <a:p>
            <a:pPr marL="0" indent="0">
              <a:buNone/>
            </a:pPr>
            <a:endParaRPr lang="en-US" dirty="0"/>
          </a:p>
        </p:txBody>
      </p:sp>
      <p:pic>
        <p:nvPicPr>
          <p:cNvPr id="4" name="Picture 3">
            <a:extLst>
              <a:ext uri="{FF2B5EF4-FFF2-40B4-BE49-F238E27FC236}">
                <a16:creationId xmlns:a16="http://schemas.microsoft.com/office/drawing/2014/main" id="{491D1B6D-A6E9-46EC-83B8-C0D983FC5B28}"/>
              </a:ext>
            </a:extLst>
          </p:cNvPr>
          <p:cNvPicPr>
            <a:picLocks noChangeAspect="1"/>
          </p:cNvPicPr>
          <p:nvPr/>
        </p:nvPicPr>
        <p:blipFill>
          <a:blip r:embed="rId3"/>
          <a:stretch>
            <a:fillRect/>
          </a:stretch>
        </p:blipFill>
        <p:spPr>
          <a:xfrm>
            <a:off x="2518182" y="2514600"/>
            <a:ext cx="4107636" cy="2882713"/>
          </a:xfrm>
          <a:prstGeom prst="rect">
            <a:avLst/>
          </a:prstGeom>
        </p:spPr>
      </p:pic>
    </p:spTree>
    <p:extLst>
      <p:ext uri="{BB962C8B-B14F-4D97-AF65-F5344CB8AC3E}">
        <p14:creationId xmlns:p14="http://schemas.microsoft.com/office/powerpoint/2010/main" val="1592625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3 – PrintMap.py</a:t>
            </a:r>
          </a:p>
        </p:txBody>
      </p:sp>
      <p:sp>
        <p:nvSpPr>
          <p:cNvPr id="3" name="Content Placeholder 2"/>
          <p:cNvSpPr>
            <a:spLocks noGrp="1"/>
          </p:cNvSpPr>
          <p:nvPr>
            <p:ph idx="1"/>
          </p:nvPr>
        </p:nvSpPr>
        <p:spPr>
          <a:xfrm>
            <a:off x="495300" y="961368"/>
            <a:ext cx="8267700" cy="1173162"/>
          </a:xfrm>
        </p:spPr>
        <p:txBody>
          <a:bodyPr/>
          <a:lstStyle/>
          <a:p>
            <a:pPr marL="0" lvl="0" indent="0">
              <a:buNone/>
            </a:pPr>
            <a:r>
              <a:rPr lang="en-US" sz="2400" dirty="0"/>
              <a:t>The map for a computer game is stored in the following nested list:</a:t>
            </a:r>
          </a:p>
          <a:p>
            <a:pPr marL="0" lvl="0" indent="0">
              <a:buNone/>
            </a:pPr>
            <a:r>
              <a:rPr lang="en-US" sz="2400" dirty="0">
                <a:latin typeface="Courier New" panose="02070309020205020404" pitchFamily="49" charset="0"/>
                <a:cs typeface="Courier New" panose="02070309020205020404" pitchFamily="49" charset="0"/>
              </a:rPr>
              <a:t>map = [ ['T', ' ', ' ', ' ', 'T'],\</a:t>
            </a:r>
          </a:p>
          <a:p>
            <a:pPr marL="0" lvl="0" indent="0">
              <a:buNone/>
            </a:pPr>
            <a:r>
              <a:rPr lang="en-US" sz="2400" dirty="0">
                <a:latin typeface="Courier New" panose="02070309020205020404" pitchFamily="49" charset="0"/>
                <a:cs typeface="Courier New" panose="02070309020205020404" pitchFamily="49" charset="0"/>
              </a:rPr>
              <a:t>        [' ', 'P', ' ', ' ', ' '],\</a:t>
            </a:r>
          </a:p>
          <a:p>
            <a:pPr marL="0" lvl="0" indent="0">
              <a:buNone/>
            </a:pPr>
            <a:r>
              <a:rPr lang="en-US" sz="2400" dirty="0">
                <a:latin typeface="Courier New" panose="02070309020205020404" pitchFamily="49" charset="0"/>
                <a:cs typeface="Courier New" panose="02070309020205020404" pitchFamily="49" charset="0"/>
              </a:rPr>
              <a:t>        [' ', ' ', ' ', 'T', ' '],\</a:t>
            </a:r>
          </a:p>
          <a:p>
            <a:pPr marL="0" lvl="0" indent="0">
              <a:buNone/>
            </a:pPr>
            <a:r>
              <a:rPr lang="en-US" sz="2400" dirty="0">
                <a:latin typeface="Courier New" panose="02070309020205020404" pitchFamily="49" charset="0"/>
                <a:cs typeface="Courier New" panose="02070309020205020404" pitchFamily="49" charset="0"/>
              </a:rPr>
              <a:t>        [' ', 'T', ' ', ' ', ' ']</a:t>
            </a:r>
          </a:p>
          <a:p>
            <a:pPr marL="0" lvl="0" indent="0">
              <a:buNone/>
            </a:pPr>
            <a:r>
              <a:rPr lang="en-US" sz="2400" dirty="0">
                <a:latin typeface="Courier New" panose="02070309020205020404" pitchFamily="49" charset="0"/>
                <a:cs typeface="Courier New" panose="02070309020205020404" pitchFamily="49" charset="0"/>
              </a:rPr>
              <a:t>      ]</a:t>
            </a:r>
          </a:p>
          <a:p>
            <a:pPr marL="0" lvl="0" indent="0">
              <a:buNone/>
            </a:pPr>
            <a:r>
              <a:rPr lang="en-US" sz="2400" dirty="0"/>
              <a:t>Write a program that prints the map as shown in the example in the next slide.</a:t>
            </a:r>
            <a:endParaRPr lang="en-SG" sz="2400" dirty="0"/>
          </a:p>
          <a:p>
            <a:pPr marL="0" indent="0">
              <a:buNone/>
            </a:pPr>
            <a:endParaRPr lang="en-US" dirty="0"/>
          </a:p>
        </p:txBody>
      </p:sp>
    </p:spTree>
    <p:extLst>
      <p:ext uri="{BB962C8B-B14F-4D97-AF65-F5344CB8AC3E}">
        <p14:creationId xmlns:p14="http://schemas.microsoft.com/office/powerpoint/2010/main" val="776486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3 – PrintMap.py</a:t>
            </a:r>
          </a:p>
        </p:txBody>
      </p:sp>
      <p:pic>
        <p:nvPicPr>
          <p:cNvPr id="6" name="Picture 5">
            <a:extLst>
              <a:ext uri="{FF2B5EF4-FFF2-40B4-BE49-F238E27FC236}">
                <a16:creationId xmlns:a16="http://schemas.microsoft.com/office/drawing/2014/main" id="{7AF81CDA-BB74-4A12-ACAB-FADDA5304260}"/>
              </a:ext>
            </a:extLst>
          </p:cNvPr>
          <p:cNvPicPr>
            <a:picLocks noChangeAspect="1"/>
          </p:cNvPicPr>
          <p:nvPr/>
        </p:nvPicPr>
        <p:blipFill>
          <a:blip r:embed="rId3"/>
          <a:stretch>
            <a:fillRect/>
          </a:stretch>
        </p:blipFill>
        <p:spPr>
          <a:xfrm>
            <a:off x="2438400" y="2590800"/>
            <a:ext cx="4533900" cy="3314700"/>
          </a:xfrm>
          <a:prstGeom prst="rect">
            <a:avLst/>
          </a:prstGeom>
        </p:spPr>
      </p:pic>
      <p:sp>
        <p:nvSpPr>
          <p:cNvPr id="7" name="Rectangle 6">
            <a:extLst>
              <a:ext uri="{FF2B5EF4-FFF2-40B4-BE49-F238E27FC236}">
                <a16:creationId xmlns:a16="http://schemas.microsoft.com/office/drawing/2014/main" id="{088C237C-86C1-45AD-A84D-DD61C3EB4054}"/>
              </a:ext>
            </a:extLst>
          </p:cNvPr>
          <p:cNvSpPr/>
          <p:nvPr/>
        </p:nvSpPr>
        <p:spPr>
          <a:xfrm>
            <a:off x="1790700" y="897862"/>
            <a:ext cx="5562600" cy="1631216"/>
          </a:xfrm>
          <a:prstGeom prst="rect">
            <a:avLst/>
          </a:prstGeom>
        </p:spPr>
        <p:txBody>
          <a:bodyPr wrap="square">
            <a:spAutoFit/>
          </a:bodyPr>
          <a:lstStyle/>
          <a:p>
            <a:pPr marL="0" lvl="0" indent="0">
              <a:buNone/>
            </a:pPr>
            <a:r>
              <a:rPr lang="en-US" sz="2000" b="1" dirty="0">
                <a:latin typeface="Courier New" panose="02070309020205020404" pitchFamily="49" charset="0"/>
                <a:cs typeface="Courier New" panose="02070309020205020404" pitchFamily="49" charset="0"/>
              </a:rPr>
              <a:t>map = [ ['T', ' ', ' ', ' ', 'T'],\</a:t>
            </a:r>
          </a:p>
          <a:p>
            <a:pPr marL="0" lvl="0" indent="0">
              <a:buNone/>
            </a:pPr>
            <a:r>
              <a:rPr lang="en-US" sz="2000" b="1" dirty="0">
                <a:latin typeface="Courier New" panose="02070309020205020404" pitchFamily="49" charset="0"/>
                <a:cs typeface="Courier New" panose="02070309020205020404" pitchFamily="49" charset="0"/>
              </a:rPr>
              <a:t>        [' ', 'P', ' ', ' ', ' '],\</a:t>
            </a:r>
          </a:p>
          <a:p>
            <a:pPr marL="0" lvl="0" indent="0">
              <a:buNone/>
            </a:pPr>
            <a:r>
              <a:rPr lang="en-US" sz="2000" b="1" dirty="0">
                <a:latin typeface="Courier New" panose="02070309020205020404" pitchFamily="49" charset="0"/>
                <a:cs typeface="Courier New" panose="02070309020205020404" pitchFamily="49" charset="0"/>
              </a:rPr>
              <a:t>        [' ', ' ', ' ', 'T', ' '],\</a:t>
            </a:r>
          </a:p>
          <a:p>
            <a:pPr marL="0" lvl="0" indent="0">
              <a:buNone/>
            </a:pPr>
            <a:r>
              <a:rPr lang="en-US" sz="2000" b="1" dirty="0">
                <a:latin typeface="Courier New" panose="02070309020205020404" pitchFamily="49" charset="0"/>
                <a:cs typeface="Courier New" panose="02070309020205020404" pitchFamily="49" charset="0"/>
              </a:rPr>
              <a:t>        [' ', 'T', ' ', ' ', ' ']</a:t>
            </a:r>
          </a:p>
          <a:p>
            <a:pPr marL="0" lvl="0" indent="0">
              <a:buNone/>
            </a:pPr>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90920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4 – GameScores.py</a:t>
            </a:r>
          </a:p>
        </p:txBody>
      </p:sp>
      <p:sp>
        <p:nvSpPr>
          <p:cNvPr id="3" name="Content Placeholder 2"/>
          <p:cNvSpPr>
            <a:spLocks noGrp="1"/>
          </p:cNvSpPr>
          <p:nvPr>
            <p:ph idx="1"/>
          </p:nvPr>
        </p:nvSpPr>
        <p:spPr>
          <a:xfrm>
            <a:off x="495300" y="961368"/>
            <a:ext cx="8267700" cy="4829832"/>
          </a:xfrm>
        </p:spPr>
        <p:txBody>
          <a:bodyPr/>
          <a:lstStyle/>
          <a:p>
            <a:pPr marL="0" lvl="0" indent="0">
              <a:buNone/>
            </a:pPr>
            <a:r>
              <a:rPr lang="en-US" sz="2400" dirty="0"/>
              <a:t>Six gamers are playing in a video game competition. They play several games and score points for each game. If the points scored for a game is 100 or more, it is a win, otherwise it is a loss. </a:t>
            </a:r>
          </a:p>
          <a:p>
            <a:pPr marL="0" lvl="0" indent="0">
              <a:buNone/>
            </a:pPr>
            <a:r>
              <a:rPr lang="en-US" sz="2400" dirty="0"/>
              <a:t>The names of the players are stored in the following list:</a:t>
            </a:r>
          </a:p>
          <a:p>
            <a:pPr marL="0" lvl="0" indent="0">
              <a:buNone/>
            </a:pPr>
            <a:endParaRPr lang="en-US" sz="2400" dirty="0">
              <a:latin typeface="Courier New" panose="02070309020205020404" pitchFamily="49" charset="0"/>
              <a:cs typeface="Courier New" panose="02070309020205020404" pitchFamily="49" charset="0"/>
            </a:endParaRPr>
          </a:p>
          <a:p>
            <a:pPr marL="0" lvl="0" indent="0">
              <a:buNone/>
            </a:pPr>
            <a:r>
              <a:rPr lang="en-US" sz="2400" dirty="0">
                <a:latin typeface="Courier New" panose="02070309020205020404" pitchFamily="49" charset="0"/>
                <a:cs typeface="Courier New" panose="02070309020205020404" pitchFamily="49" charset="0"/>
              </a:rPr>
              <a:t>player = ['</a:t>
            </a:r>
            <a:r>
              <a:rPr lang="en-US" sz="2400" dirty="0" err="1">
                <a:latin typeface="Courier New" panose="02070309020205020404" pitchFamily="49" charset="0"/>
                <a:cs typeface="Courier New" panose="02070309020205020404" pitchFamily="49" charset="0"/>
              </a:rPr>
              <a:t>Hafu</a:t>
            </a:r>
            <a:r>
              <a:rPr lang="en-US" sz="2400" dirty="0">
                <a:latin typeface="Courier New" panose="02070309020205020404" pitchFamily="49" charset="0"/>
                <a:cs typeface="Courier New" panose="02070309020205020404" pitchFamily="49" charset="0"/>
              </a:rPr>
              <a:t>', 'Toast', '</a:t>
            </a:r>
            <a:r>
              <a:rPr lang="en-US" sz="2400" dirty="0" err="1">
                <a:latin typeface="Courier New" panose="02070309020205020404" pitchFamily="49" charset="0"/>
                <a:cs typeface="Courier New" panose="02070309020205020404" pitchFamily="49" charset="0"/>
              </a:rPr>
              <a:t>Pokimane</a:t>
            </a:r>
            <a:r>
              <a:rPr lang="en-US" sz="2400" dirty="0">
                <a:latin typeface="Courier New" panose="02070309020205020404" pitchFamily="49" charset="0"/>
                <a:cs typeface="Courier New" panose="02070309020205020404" pitchFamily="49" charset="0"/>
              </a:rPr>
              <a:t>’, </a:t>
            </a:r>
          </a:p>
          <a:p>
            <a:pPr marL="0" lv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Pewdiepie</a:t>
            </a:r>
            <a:r>
              <a:rPr lang="en-US" sz="2400" dirty="0">
                <a:latin typeface="Courier New" panose="02070309020205020404" pitchFamily="49" charset="0"/>
                <a:cs typeface="Courier New" panose="02070309020205020404" pitchFamily="49" charset="0"/>
              </a:rPr>
              <a:t>', 'Ninja', 'Markiplier’]</a:t>
            </a:r>
          </a:p>
          <a:p>
            <a:pPr marL="0" lvl="0" indent="0">
              <a:buNone/>
            </a:pPr>
            <a:endParaRPr lang="en-US" sz="2400" dirty="0"/>
          </a:p>
        </p:txBody>
      </p:sp>
    </p:spTree>
    <p:extLst>
      <p:ext uri="{BB962C8B-B14F-4D97-AF65-F5344CB8AC3E}">
        <p14:creationId xmlns:p14="http://schemas.microsoft.com/office/powerpoint/2010/main" val="3002973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4 – GameScores.py</a:t>
            </a:r>
          </a:p>
        </p:txBody>
      </p:sp>
      <p:sp>
        <p:nvSpPr>
          <p:cNvPr id="3" name="Content Placeholder 2"/>
          <p:cNvSpPr>
            <a:spLocks noGrp="1"/>
          </p:cNvSpPr>
          <p:nvPr>
            <p:ph idx="1"/>
          </p:nvPr>
        </p:nvSpPr>
        <p:spPr>
          <a:xfrm>
            <a:off x="495300" y="961368"/>
            <a:ext cx="8267700" cy="4448832"/>
          </a:xfrm>
        </p:spPr>
        <p:txBody>
          <a:bodyPr/>
          <a:lstStyle/>
          <a:p>
            <a:pPr marL="0" lvl="0" indent="0">
              <a:buNone/>
            </a:pPr>
            <a:r>
              <a:rPr lang="en-US" sz="2400" dirty="0"/>
              <a:t>The results of the games played so far by each gamer is given by the following list:</a:t>
            </a:r>
          </a:p>
          <a:p>
            <a:pPr marL="0" lvl="0" indent="0">
              <a:buNone/>
            </a:pPr>
            <a:endParaRPr lang="en-US" sz="2400" dirty="0">
              <a:latin typeface="Courier New" panose="02070309020205020404" pitchFamily="49" charset="0"/>
              <a:cs typeface="Courier New" panose="02070309020205020404" pitchFamily="49" charset="0"/>
            </a:endParaRPr>
          </a:p>
          <a:p>
            <a:pPr marL="0" lvl="0" indent="0">
              <a:buNone/>
            </a:pPr>
            <a:r>
              <a:rPr lang="en-US" sz="2400" dirty="0">
                <a:latin typeface="Courier New" panose="02070309020205020404" pitchFamily="49" charset="0"/>
                <a:cs typeface="Courier New" panose="02070309020205020404" pitchFamily="49" charset="0"/>
              </a:rPr>
              <a:t>results = [ [98, 107, 87, 121],</a:t>
            </a:r>
          </a:p>
          <a:p>
            <a:pPr marL="0" lvl="0" indent="0">
              <a:buNone/>
            </a:pPr>
            <a:r>
              <a:rPr lang="en-US" sz="2400" dirty="0">
                <a:latin typeface="Courier New" panose="02070309020205020404" pitchFamily="49" charset="0"/>
                <a:cs typeface="Courier New" panose="02070309020205020404" pitchFamily="49" charset="0"/>
              </a:rPr>
              <a:t>            [88, 111],</a:t>
            </a:r>
          </a:p>
          <a:p>
            <a:pPr marL="0" lvl="0" indent="0">
              <a:buNone/>
            </a:pPr>
            <a:r>
              <a:rPr lang="en-US" sz="2400" dirty="0">
                <a:latin typeface="Courier New" panose="02070309020205020404" pitchFamily="49" charset="0"/>
                <a:cs typeface="Courier New" panose="02070309020205020404" pitchFamily="49" charset="0"/>
              </a:rPr>
              <a:t>            [79, 130, 99],</a:t>
            </a:r>
          </a:p>
          <a:p>
            <a:pPr marL="0" lvl="0" indent="0">
              <a:buNone/>
            </a:pPr>
            <a:r>
              <a:rPr lang="en-US" sz="2400" dirty="0">
                <a:latin typeface="Courier New" panose="02070309020205020404" pitchFamily="49" charset="0"/>
                <a:cs typeface="Courier New" panose="02070309020205020404" pitchFamily="49" charset="0"/>
              </a:rPr>
              <a:t>            [86, 100, 121, 66, 98],</a:t>
            </a:r>
          </a:p>
          <a:p>
            <a:pPr marL="0" lvl="0" indent="0">
              <a:buNone/>
            </a:pPr>
            <a:r>
              <a:rPr lang="en-US" sz="2400" dirty="0">
                <a:latin typeface="Courier New" panose="02070309020205020404" pitchFamily="49" charset="0"/>
                <a:cs typeface="Courier New" panose="02070309020205020404" pitchFamily="49" charset="0"/>
              </a:rPr>
              <a:t>            [108, 79, 92],</a:t>
            </a:r>
          </a:p>
          <a:p>
            <a:pPr marL="0" lvl="0" indent="0">
              <a:buNone/>
            </a:pPr>
            <a:r>
              <a:rPr lang="en-US" sz="2400" dirty="0">
                <a:latin typeface="Courier New" panose="02070309020205020404" pitchFamily="49" charset="0"/>
                <a:cs typeface="Courier New" panose="02070309020205020404" pitchFamily="49" charset="0"/>
              </a:rPr>
              <a:t>            [77, 126, 93, 100, 73, 89],</a:t>
            </a:r>
          </a:p>
          <a:p>
            <a:pPr marL="0" lvl="0" indent="0">
              <a:buNone/>
            </a:pPr>
            <a:r>
              <a:rPr lang="en-US" sz="2400" dirty="0">
                <a:latin typeface="Courier New" panose="02070309020205020404" pitchFamily="49" charset="0"/>
                <a:cs typeface="Courier New" panose="02070309020205020404" pitchFamily="49" charset="0"/>
              </a:rPr>
              <a:t>          ]</a:t>
            </a:r>
          </a:p>
          <a:p>
            <a:pPr marL="0" indent="0">
              <a:buNone/>
            </a:pPr>
            <a:endParaRPr lang="en-US" dirty="0"/>
          </a:p>
        </p:txBody>
      </p:sp>
    </p:spTree>
    <p:extLst>
      <p:ext uri="{BB962C8B-B14F-4D97-AF65-F5344CB8AC3E}">
        <p14:creationId xmlns:p14="http://schemas.microsoft.com/office/powerpoint/2010/main" val="1509341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4 – GameScores.py</a:t>
            </a:r>
          </a:p>
        </p:txBody>
      </p:sp>
      <p:sp>
        <p:nvSpPr>
          <p:cNvPr id="3" name="Content Placeholder 2"/>
          <p:cNvSpPr>
            <a:spLocks noGrp="1"/>
          </p:cNvSpPr>
          <p:nvPr>
            <p:ph idx="1"/>
          </p:nvPr>
        </p:nvSpPr>
        <p:spPr>
          <a:xfrm>
            <a:off x="495300" y="961368"/>
            <a:ext cx="8267700" cy="791232"/>
          </a:xfrm>
        </p:spPr>
        <p:txBody>
          <a:bodyPr/>
          <a:lstStyle/>
          <a:p>
            <a:pPr marL="0" lvl="0" indent="0">
              <a:buNone/>
            </a:pPr>
            <a:r>
              <a:rPr lang="en-US" sz="2400" dirty="0"/>
              <a:t>Write a Python program to show the following table with the details of the games played by each player.</a:t>
            </a:r>
            <a:endParaRPr lang="en-US" sz="2400" dirty="0">
              <a:latin typeface="Courier New" panose="02070309020205020404" pitchFamily="49" charset="0"/>
              <a:cs typeface="Courier New" panose="02070309020205020404" pitchFamily="49" charset="0"/>
            </a:endParaRPr>
          </a:p>
          <a:p>
            <a:pPr marL="0" lvl="0" indent="0">
              <a:buNone/>
            </a:pPr>
            <a:endParaRPr lang="en-US" sz="2400" dirty="0"/>
          </a:p>
          <a:p>
            <a:pPr marL="0" lvl="0" indent="0">
              <a:buNone/>
            </a:pPr>
            <a:endParaRPr lang="en-US" sz="2400" dirty="0"/>
          </a:p>
          <a:p>
            <a:pPr marL="0" lvl="0" indent="0">
              <a:buNone/>
            </a:pPr>
            <a:endParaRPr lang="en-US" sz="2400" dirty="0"/>
          </a:p>
          <a:p>
            <a:pPr marL="0" lvl="0" indent="0">
              <a:buNone/>
            </a:pPr>
            <a:endParaRPr lang="en-US" sz="2400" dirty="0"/>
          </a:p>
          <a:p>
            <a:pPr marL="0" lvl="0" indent="0">
              <a:buNone/>
            </a:pPr>
            <a:endParaRPr lang="en-US" sz="2400" dirty="0"/>
          </a:p>
          <a:p>
            <a:pPr marL="0" lvl="0" indent="0">
              <a:buNone/>
            </a:pPr>
            <a:endParaRPr lang="en-US" sz="2400" dirty="0"/>
          </a:p>
          <a:p>
            <a:pPr marL="0" lvl="0" indent="0">
              <a:buNone/>
            </a:pPr>
            <a:r>
              <a:rPr lang="en-US" sz="2400" dirty="0"/>
              <a:t>In the table, the column ‘P’ gives the number of games played; ‘Wins’ is the total number of wins achieved; and ‘Total’ is the total number of points the player has so far.</a:t>
            </a:r>
          </a:p>
        </p:txBody>
      </p:sp>
      <p:pic>
        <p:nvPicPr>
          <p:cNvPr id="4" name="Picture 3">
            <a:extLst>
              <a:ext uri="{FF2B5EF4-FFF2-40B4-BE49-F238E27FC236}">
                <a16:creationId xmlns:a16="http://schemas.microsoft.com/office/drawing/2014/main" id="{08575602-69A8-4634-9046-2A9F92C0D052}"/>
              </a:ext>
            </a:extLst>
          </p:cNvPr>
          <p:cNvPicPr/>
          <p:nvPr/>
        </p:nvPicPr>
        <p:blipFill>
          <a:blip r:embed="rId3"/>
          <a:stretch>
            <a:fillRect/>
          </a:stretch>
        </p:blipFill>
        <p:spPr>
          <a:xfrm>
            <a:off x="2133600" y="1905000"/>
            <a:ext cx="4419600" cy="2286000"/>
          </a:xfrm>
          <a:prstGeom prst="rect">
            <a:avLst/>
          </a:prstGeom>
          <a:ln>
            <a:solidFill>
              <a:schemeClr val="tx1"/>
            </a:solidFill>
          </a:ln>
        </p:spPr>
      </p:pic>
    </p:spTree>
    <p:extLst>
      <p:ext uri="{BB962C8B-B14F-4D97-AF65-F5344CB8AC3E}">
        <p14:creationId xmlns:p14="http://schemas.microsoft.com/office/powerpoint/2010/main" val="172302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List Values During Traversal</a:t>
            </a:r>
          </a:p>
        </p:txBody>
      </p:sp>
      <p:sp>
        <p:nvSpPr>
          <p:cNvPr id="3" name="Content Placeholder 2"/>
          <p:cNvSpPr>
            <a:spLocks noGrp="1"/>
          </p:cNvSpPr>
          <p:nvPr>
            <p:ph idx="1"/>
          </p:nvPr>
        </p:nvSpPr>
        <p:spPr/>
        <p:txBody>
          <a:bodyPr/>
          <a:lstStyle/>
          <a:p>
            <a:r>
              <a:rPr lang="en-US" sz="2600" dirty="0"/>
              <a:t>If you use a </a:t>
            </a:r>
            <a:r>
              <a:rPr lang="en-US" sz="2600" dirty="0">
                <a:latin typeface="Courier New" panose="02070309020205020404" pitchFamily="49" charset="0"/>
                <a:cs typeface="Courier New" panose="02070309020205020404" pitchFamily="49" charset="0"/>
              </a:rPr>
              <a:t>for</a:t>
            </a:r>
            <a:r>
              <a:rPr lang="en-US" sz="2600" dirty="0"/>
              <a:t> loop to traverse a list, you cannot change the values in the list directly in this way</a:t>
            </a:r>
          </a:p>
          <a:p>
            <a:endParaRPr lang="en-US" sz="2600" dirty="0"/>
          </a:p>
          <a:p>
            <a:endParaRPr lang="en-US" sz="2600" dirty="0"/>
          </a:p>
          <a:p>
            <a:endParaRPr lang="en-US" sz="2600" dirty="0"/>
          </a:p>
          <a:p>
            <a:endParaRPr lang="en-US" sz="2600" dirty="0"/>
          </a:p>
          <a:p>
            <a:r>
              <a:rPr lang="en-US" sz="2600" dirty="0"/>
              <a:t>Instead, you should do this:</a:t>
            </a:r>
          </a:p>
          <a:p>
            <a:pPr marL="457200" lvl="1" indent="0">
              <a:buNone/>
            </a:pPr>
            <a:endParaRPr lang="en-US" dirty="0"/>
          </a:p>
          <a:p>
            <a:pPr marL="0" indent="0">
              <a:buNone/>
            </a:pPr>
            <a:endParaRPr lang="en-US" dirty="0"/>
          </a:p>
          <a:p>
            <a:pPr marL="0" indent="0">
              <a:buNone/>
            </a:pPr>
            <a:endParaRPr lang="en-US" sz="2000" dirty="0"/>
          </a:p>
        </p:txBody>
      </p:sp>
      <p:pic>
        <p:nvPicPr>
          <p:cNvPr id="4" name="Picture 3">
            <a:extLst>
              <a:ext uri="{FF2B5EF4-FFF2-40B4-BE49-F238E27FC236}">
                <a16:creationId xmlns:a16="http://schemas.microsoft.com/office/drawing/2014/main" id="{55F59B5B-F3FA-44ED-9B18-BB76B237C882}"/>
              </a:ext>
            </a:extLst>
          </p:cNvPr>
          <p:cNvPicPr>
            <a:picLocks noChangeAspect="1"/>
          </p:cNvPicPr>
          <p:nvPr/>
        </p:nvPicPr>
        <p:blipFill>
          <a:blip r:embed="rId3"/>
          <a:stretch>
            <a:fillRect/>
          </a:stretch>
        </p:blipFill>
        <p:spPr>
          <a:xfrm>
            <a:off x="1175405" y="1911510"/>
            <a:ext cx="4605337" cy="1488658"/>
          </a:xfrm>
          <a:prstGeom prst="rect">
            <a:avLst/>
          </a:prstGeom>
          <a:ln>
            <a:solidFill>
              <a:schemeClr val="tx1"/>
            </a:solidFill>
          </a:ln>
        </p:spPr>
      </p:pic>
      <p:pic>
        <p:nvPicPr>
          <p:cNvPr id="5" name="Picture 4">
            <a:extLst>
              <a:ext uri="{FF2B5EF4-FFF2-40B4-BE49-F238E27FC236}">
                <a16:creationId xmlns:a16="http://schemas.microsoft.com/office/drawing/2014/main" id="{DA380A1B-2858-41B3-8EE1-8C6F0F087CBE}"/>
              </a:ext>
            </a:extLst>
          </p:cNvPr>
          <p:cNvPicPr>
            <a:picLocks noChangeAspect="1"/>
          </p:cNvPicPr>
          <p:nvPr/>
        </p:nvPicPr>
        <p:blipFill>
          <a:blip r:embed="rId4"/>
          <a:stretch>
            <a:fillRect/>
          </a:stretch>
        </p:blipFill>
        <p:spPr>
          <a:xfrm>
            <a:off x="1143000" y="4144631"/>
            <a:ext cx="4637742" cy="1488658"/>
          </a:xfrm>
          <a:prstGeom prst="rect">
            <a:avLst/>
          </a:prstGeom>
          <a:ln>
            <a:solidFill>
              <a:schemeClr val="tx1"/>
            </a:solidFill>
          </a:ln>
        </p:spPr>
      </p:pic>
    </p:spTree>
    <p:extLst>
      <p:ext uri="{BB962C8B-B14F-4D97-AF65-F5344CB8AC3E}">
        <p14:creationId xmlns:p14="http://schemas.microsoft.com/office/powerpoint/2010/main" val="867012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a:defRPr/>
            </a:pPr>
            <a:r>
              <a:rPr lang="en-US"/>
              <a:t>Summary</a:t>
            </a:r>
          </a:p>
        </p:txBody>
      </p:sp>
      <p:sp>
        <p:nvSpPr>
          <p:cNvPr id="8196" name="Rectangle 6"/>
          <p:cNvSpPr>
            <a:spLocks noGrp="1" noChangeArrowheads="1"/>
          </p:cNvSpPr>
          <p:nvPr>
            <p:ph type="body" idx="1"/>
          </p:nvPr>
        </p:nvSpPr>
        <p:spPr/>
        <p:txBody>
          <a:bodyPr/>
          <a:lstStyle/>
          <a:p>
            <a:pPr>
              <a:buFont typeface="Wingdings" panose="05000000000000000000" pitchFamily="2" charset="2"/>
              <a:buChar char="q"/>
            </a:pPr>
            <a:r>
              <a:rPr lang="en-US" altLang="en-US" b="1" dirty="0">
                <a:latin typeface="Arial Narrow" panose="020B0606020202030204" pitchFamily="34" charset="0"/>
              </a:rPr>
              <a:t>A </a:t>
            </a:r>
            <a:r>
              <a:rPr lang="en-US" altLang="en-US" b="1" dirty="0">
                <a:latin typeface="Courier New" panose="02070309020205020404" pitchFamily="49" charset="0"/>
                <a:cs typeface="Courier New" panose="02070309020205020404" pitchFamily="49" charset="0"/>
              </a:rPr>
              <a:t>for</a:t>
            </a:r>
            <a:r>
              <a:rPr lang="en-US" altLang="en-US" b="1" dirty="0">
                <a:latin typeface="Arial Narrow" panose="020B0606020202030204" pitchFamily="34" charset="0"/>
              </a:rPr>
              <a:t> loop can be used to iterate through a list of items, or if number of iterations is known beforehand</a:t>
            </a:r>
          </a:p>
          <a:p>
            <a:pPr>
              <a:buFont typeface="Wingdings" panose="05000000000000000000" pitchFamily="2" charset="2"/>
              <a:buChar char="q"/>
            </a:pPr>
            <a:r>
              <a:rPr lang="en-US" altLang="en-US" b="1" dirty="0">
                <a:latin typeface="Courier New" panose="02070309020205020404" pitchFamily="49" charset="0"/>
                <a:cs typeface="Courier New" panose="02070309020205020404" pitchFamily="49" charset="0"/>
              </a:rPr>
              <a:t>while</a:t>
            </a:r>
            <a:r>
              <a:rPr lang="en-US" altLang="en-US" b="1" dirty="0">
                <a:latin typeface="Arial Narrow" panose="020B0606020202030204" pitchFamily="34" charset="0"/>
              </a:rPr>
              <a:t> loop needs to be used if the number of iterations is not known</a:t>
            </a:r>
          </a:p>
          <a:p>
            <a:pPr>
              <a:buFont typeface="Wingdings" panose="05000000000000000000" pitchFamily="2" charset="2"/>
              <a:buChar char="q"/>
            </a:pPr>
            <a:r>
              <a:rPr lang="en-US" altLang="en-US" b="1" dirty="0">
                <a:latin typeface="Arial Narrow" panose="020B0606020202030204" pitchFamily="34" charset="0"/>
              </a:rPr>
              <a:t>A loop can be nested inside another loop, also known as a nested loop</a:t>
            </a:r>
          </a:p>
          <a:p>
            <a:pPr>
              <a:buFont typeface="Wingdings" panose="05000000000000000000" pitchFamily="2" charset="2"/>
              <a:buChar char="q"/>
            </a:pPr>
            <a:r>
              <a:rPr lang="en-US" altLang="en-US" b="1" dirty="0">
                <a:latin typeface="Arial Narrow" panose="020B0606020202030204" pitchFamily="34" charset="0"/>
              </a:rPr>
              <a:t>In a nested loop, for each pass through the outer loop, you execute the inner loop</a:t>
            </a:r>
          </a:p>
          <a:p>
            <a:pPr>
              <a:buFont typeface="Wingdings" panose="05000000000000000000" pitchFamily="2" charset="2"/>
              <a:buChar char="q"/>
            </a:pPr>
            <a:endParaRPr lang="en-US" altLang="en-US" b="1" dirty="0">
              <a:latin typeface="Arial Narrow" panose="020B0606020202030204" pitchFamily="34" charset="0"/>
            </a:endParaRPr>
          </a:p>
          <a:p>
            <a:pPr marL="0" indent="0">
              <a:buNone/>
            </a:pPr>
            <a:endParaRPr lang="en-US" altLang="en-US" b="1" dirty="0">
              <a:latin typeface="Arial Narrow" panose="020B0606020202030204" pitchFamily="34" charset="0"/>
            </a:endParaRPr>
          </a:p>
          <a:p>
            <a:endParaRPr lang="en-US" altLang="en-US" dirty="0"/>
          </a:p>
        </p:txBody>
      </p:sp>
    </p:spTree>
    <p:extLst>
      <p:ext uri="{BB962C8B-B14F-4D97-AF65-F5344CB8AC3E}">
        <p14:creationId xmlns:p14="http://schemas.microsoft.com/office/powerpoint/2010/main" val="363284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marL="0" indent="0">
              <a:buNone/>
            </a:pPr>
            <a:r>
              <a:rPr lang="en-US" b="1" dirty="0">
                <a:latin typeface="Arial Narrow" panose="020B0606020202030204" pitchFamily="34" charset="0"/>
              </a:rPr>
              <a:t>At the end of this lesson, you will be able to….</a:t>
            </a:r>
          </a:p>
          <a:p>
            <a:pPr marL="0" indent="0">
              <a:buNone/>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Understand when to use a </a:t>
            </a:r>
            <a:r>
              <a:rPr lang="en-US" b="1" dirty="0">
                <a:latin typeface="Courier New" panose="02070309020205020404" pitchFamily="49" charset="0"/>
                <a:cs typeface="Courier New" panose="02070309020205020404" pitchFamily="49" charset="0"/>
              </a:rPr>
              <a:t>while</a:t>
            </a:r>
            <a:r>
              <a:rPr lang="en-US" b="1" dirty="0">
                <a:latin typeface="Arial Narrow" panose="020B0606020202030204" pitchFamily="34" charset="0"/>
              </a:rPr>
              <a:t> loop compared to a </a:t>
            </a:r>
            <a:r>
              <a:rPr lang="en-US" b="1" dirty="0">
                <a:latin typeface="Courier New" panose="02070309020205020404" pitchFamily="49" charset="0"/>
                <a:cs typeface="Courier New" panose="02070309020205020404" pitchFamily="49" charset="0"/>
              </a:rPr>
              <a:t>for</a:t>
            </a:r>
            <a:r>
              <a:rPr lang="en-US" b="1" dirty="0">
                <a:latin typeface="Arial Narrow" panose="020B0606020202030204" pitchFamily="34" charset="0"/>
              </a:rPr>
              <a:t> loop</a:t>
            </a:r>
          </a:p>
          <a:p>
            <a:pPr>
              <a:buFont typeface="Wingdings" panose="05000000000000000000" pitchFamily="2" charset="2"/>
              <a:buChar char="q"/>
            </a:pPr>
            <a:endParaRPr lang="en-US" b="1" dirty="0">
              <a:latin typeface="Arial Narrow" panose="020B0606020202030204" pitchFamily="34" charset="0"/>
            </a:endParaRPr>
          </a:p>
          <a:p>
            <a:pPr>
              <a:buFont typeface="Wingdings" panose="05000000000000000000" pitchFamily="2" charset="2"/>
              <a:buChar char="q"/>
            </a:pPr>
            <a:r>
              <a:rPr lang="en-US" b="1" dirty="0">
                <a:latin typeface="Arial Narrow" panose="020B0606020202030204" pitchFamily="34" charset="0"/>
              </a:rPr>
              <a:t>Use a loop within a loop (nested loops)</a:t>
            </a:r>
          </a:p>
        </p:txBody>
      </p:sp>
      <p:pic>
        <p:nvPicPr>
          <p:cNvPr id="4" name="Audio 3">
            <a:hlinkClick r:id="" action="ppaction://media"/>
            <a:extLst>
              <a:ext uri="{FF2B5EF4-FFF2-40B4-BE49-F238E27FC236}">
                <a16:creationId xmlns:a16="http://schemas.microsoft.com/office/drawing/2014/main" id="{A3160FCC-1C61-4180-87CB-F31E2A4855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51863" y="117475"/>
            <a:ext cx="487362" cy="487362"/>
          </a:xfrm>
          <a:prstGeom prst="rect">
            <a:avLst/>
          </a:prstGeom>
        </p:spPr>
      </p:pic>
    </p:spTree>
    <p:extLst>
      <p:ext uri="{BB962C8B-B14F-4D97-AF65-F5344CB8AC3E}">
        <p14:creationId xmlns:p14="http://schemas.microsoft.com/office/powerpoint/2010/main" val="3531562240"/>
      </p:ext>
    </p:extLst>
  </p:cSld>
  <p:clrMapOvr>
    <a:masterClrMapping/>
  </p:clrMapOvr>
  <mc:AlternateContent xmlns:mc="http://schemas.openxmlformats.org/markup-compatibility/2006" xmlns:p14="http://schemas.microsoft.com/office/powerpoint/2010/main">
    <mc:Choice Requires="p14">
      <p:transition p14:dur="0" advTm="25062"/>
    </mc:Choice>
    <mc:Fallback xmlns="">
      <p:transition advTm="25062"/>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t>Reading Reference</a:t>
            </a:r>
          </a:p>
        </p:txBody>
      </p:sp>
      <p:sp>
        <p:nvSpPr>
          <p:cNvPr id="6148" name="Rectangle 6"/>
          <p:cNvSpPr>
            <a:spLocks noGrp="1" noChangeArrowheads="1"/>
          </p:cNvSpPr>
          <p:nvPr>
            <p:ph type="body" idx="1"/>
          </p:nvPr>
        </p:nvSpPr>
        <p:spPr/>
        <p:txBody>
          <a:bodyPr/>
          <a:lstStyle/>
          <a:p>
            <a:r>
              <a:rPr lang="en-US" altLang="en-US" dirty="0"/>
              <a:t>Python 3.9.5 Documentation</a:t>
            </a:r>
          </a:p>
          <a:p>
            <a:pPr lvl="1"/>
            <a:r>
              <a:rPr lang="en-US" dirty="0">
                <a:hlinkClick r:id="rId3"/>
              </a:rPr>
              <a:t>https://docs.python.org/3/tutorial/controlflow.html </a:t>
            </a:r>
            <a:endParaRPr lang="en-US" dirty="0"/>
          </a:p>
          <a:p>
            <a:r>
              <a:rPr lang="en-US" altLang="en-US" dirty="0"/>
              <a:t>Learn Python Tutorial</a:t>
            </a:r>
          </a:p>
          <a:p>
            <a:pPr lvl="1"/>
            <a:r>
              <a:rPr lang="en-US" altLang="en-US" dirty="0">
                <a:hlinkClick r:id="rId4"/>
              </a:rPr>
              <a:t>https://www.learnpython.org/en/Loops</a:t>
            </a:r>
            <a:endParaRPr lang="en-US" altLang="en-US" dirty="0"/>
          </a:p>
          <a:p>
            <a:pPr marL="457200" lvl="1" indent="0">
              <a:buNone/>
            </a:pPr>
            <a:endParaRPr lang="en-US" altLang="en-US" dirty="0"/>
          </a:p>
          <a:p>
            <a:endParaRPr lang="en-US" altLang="en-US" dirty="0"/>
          </a:p>
        </p:txBody>
      </p:sp>
    </p:spTree>
    <p:extLst>
      <p:ext uri="{BB962C8B-B14F-4D97-AF65-F5344CB8AC3E}">
        <p14:creationId xmlns:p14="http://schemas.microsoft.com/office/powerpoint/2010/main" val="936700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0574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Courier New" panose="02070309020205020404" pitchFamily="49" charset="0"/>
                <a:ea typeface="Tahoma" panose="020B0604030504040204" pitchFamily="34" charset="0"/>
                <a:cs typeface="Courier New" panose="02070309020205020404" pitchFamily="49" charset="0"/>
              </a:rPr>
              <a:t>while </a:t>
            </a: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or</a:t>
            </a:r>
            <a:r>
              <a:rPr lang="en-GB" altLang="zh-CN" sz="4800" b="1" kern="0" dirty="0">
                <a:solidFill>
                  <a:srgbClr val="640064"/>
                </a:solidFill>
                <a:effectLst>
                  <a:outerShdw blurRad="38100" dist="38100" dir="2700000" algn="tl">
                    <a:srgbClr val="C0C0C0"/>
                  </a:outerShdw>
                </a:effectLst>
                <a:latin typeface="Courier New" panose="02070309020205020404" pitchFamily="49" charset="0"/>
                <a:ea typeface="Tahoma" panose="020B0604030504040204" pitchFamily="34" charset="0"/>
                <a:cs typeface="Courier New" panose="02070309020205020404" pitchFamily="49" charset="0"/>
              </a:rPr>
              <a:t> for</a:t>
            </a: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 loop?</a:t>
            </a:r>
          </a:p>
        </p:txBody>
      </p:sp>
      <p:pic>
        <p:nvPicPr>
          <p:cNvPr id="2" name="Audio 1">
            <a:hlinkClick r:id="" action="ppaction://media"/>
            <a:extLst>
              <a:ext uri="{FF2B5EF4-FFF2-40B4-BE49-F238E27FC236}">
                <a16:creationId xmlns:a16="http://schemas.microsoft.com/office/drawing/2014/main" id="{71247A2D-6F35-4FDA-9AF9-FD067D7B3B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152400"/>
            <a:ext cx="487362" cy="487362"/>
          </a:xfrm>
          <a:prstGeom prst="rect">
            <a:avLst/>
          </a:prstGeom>
        </p:spPr>
      </p:pic>
    </p:spTree>
    <p:extLst>
      <p:ext uri="{BB962C8B-B14F-4D97-AF65-F5344CB8AC3E}">
        <p14:creationId xmlns:p14="http://schemas.microsoft.com/office/powerpoint/2010/main" val="1700147429"/>
      </p:ext>
    </p:extLst>
  </p:cSld>
  <p:clrMapOvr>
    <a:masterClrMapping/>
  </p:clrMapOvr>
  <mc:AlternateContent xmlns:mc="http://schemas.openxmlformats.org/markup-compatibility/2006" xmlns:p14="http://schemas.microsoft.com/office/powerpoint/2010/main">
    <mc:Choice Requires="p14">
      <p:transition p14:dur="0" advTm="14819"/>
    </mc:Choice>
    <mc:Fallback xmlns="">
      <p:transition advTm="14819"/>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t>
            </a:r>
            <a:r>
              <a:rPr lang="en-US" dirty="0">
                <a:latin typeface="Courier New" panose="02070309020205020404" pitchFamily="49" charset="0"/>
                <a:cs typeface="Courier New" panose="02070309020205020404" pitchFamily="49" charset="0"/>
              </a:rPr>
              <a:t>while</a:t>
            </a:r>
            <a:r>
              <a:rPr lang="en-US" dirty="0"/>
              <a:t> Loop</a:t>
            </a:r>
          </a:p>
        </p:txBody>
      </p:sp>
      <p:sp>
        <p:nvSpPr>
          <p:cNvPr id="3" name="Content Placeholder 2"/>
          <p:cNvSpPr>
            <a:spLocks noGrp="1"/>
          </p:cNvSpPr>
          <p:nvPr>
            <p:ph idx="1"/>
          </p:nvPr>
        </p:nvSpPr>
        <p:spPr>
          <a:xfrm>
            <a:off x="76200" y="884238"/>
            <a:ext cx="5174129" cy="4983162"/>
          </a:xfrm>
        </p:spPr>
        <p:txBody>
          <a:bodyPr/>
          <a:lstStyle/>
          <a:p>
            <a:pPr marL="514350" indent="-514350">
              <a:buFont typeface="+mj-lt"/>
              <a:buAutoNum type="arabicPeriod"/>
            </a:pPr>
            <a:r>
              <a:rPr lang="en-US" b="1" dirty="0">
                <a:solidFill>
                  <a:srgbClr val="FF0000"/>
                </a:solidFill>
                <a:latin typeface="Arial Narrow" panose="020B0606020202030204" pitchFamily="34" charset="0"/>
              </a:rPr>
              <a:t>Checks the condition</a:t>
            </a:r>
          </a:p>
          <a:p>
            <a:pPr marL="514350" indent="-514350">
              <a:buFont typeface="+mj-lt"/>
              <a:buAutoNum type="arabicPeriod"/>
            </a:pPr>
            <a:r>
              <a:rPr lang="en-US" dirty="0"/>
              <a:t>I</a:t>
            </a:r>
            <a:r>
              <a:rPr lang="en-US" b="1" dirty="0">
                <a:latin typeface="Arial Narrow" panose="020B0606020202030204" pitchFamily="34" charset="0"/>
              </a:rPr>
              <a:t>f the </a:t>
            </a:r>
            <a:r>
              <a:rPr lang="en-US" b="1" i="1" dirty="0">
                <a:solidFill>
                  <a:schemeClr val="tx1"/>
                </a:solidFill>
                <a:latin typeface="Arial Narrow" panose="020B0606020202030204" pitchFamily="34" charset="0"/>
              </a:rPr>
              <a:t>condition is true, </a:t>
            </a:r>
            <a:r>
              <a:rPr lang="en-US" b="1" dirty="0">
                <a:latin typeface="Arial Narrow" panose="020B0606020202030204" pitchFamily="34" charset="0"/>
              </a:rPr>
              <a:t>executes the block of statements in the loop </a:t>
            </a:r>
            <a:endParaRPr lang="en-US" b="1" i="1" dirty="0">
              <a:solidFill>
                <a:schemeClr val="tx1"/>
              </a:solidFill>
              <a:latin typeface="Arial Narrow" panose="020B0606020202030204" pitchFamily="34" charset="0"/>
            </a:endParaRPr>
          </a:p>
          <a:p>
            <a:pPr marL="514350" indent="-514350">
              <a:buFont typeface="+mj-lt"/>
              <a:buAutoNum type="arabicPeriod"/>
            </a:pPr>
            <a:r>
              <a:rPr lang="en-US" b="1" dirty="0">
                <a:latin typeface="Arial Narrow" panose="020B0606020202030204" pitchFamily="34" charset="0"/>
              </a:rPr>
              <a:t>Repeat from step 1 until condition is </a:t>
            </a:r>
            <a:r>
              <a:rPr lang="en-US" b="1" i="1" dirty="0">
                <a:solidFill>
                  <a:schemeClr val="tx1"/>
                </a:solidFill>
                <a:latin typeface="Arial Narrow" panose="020B0606020202030204" pitchFamily="34" charset="0"/>
              </a:rPr>
              <a:t>false</a:t>
            </a:r>
          </a:p>
        </p:txBody>
      </p:sp>
      <p:grpSp>
        <p:nvGrpSpPr>
          <p:cNvPr id="4" name="Group 3"/>
          <p:cNvGrpSpPr/>
          <p:nvPr/>
        </p:nvGrpSpPr>
        <p:grpSpPr>
          <a:xfrm>
            <a:off x="5562600" y="2567941"/>
            <a:ext cx="3416375" cy="3299459"/>
            <a:chOff x="334839" y="0"/>
            <a:chExt cx="2121000" cy="2297430"/>
          </a:xfrm>
        </p:grpSpPr>
        <p:cxnSp>
          <p:nvCxnSpPr>
            <p:cNvPr id="5" name="Line 5"/>
            <p:cNvCxnSpPr/>
            <p:nvPr/>
          </p:nvCxnSpPr>
          <p:spPr bwMode="auto">
            <a:xfrm>
              <a:off x="1304925" y="857250"/>
              <a:ext cx="0" cy="2743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6" name="Group 5"/>
            <p:cNvGrpSpPr/>
            <p:nvPr/>
          </p:nvGrpSpPr>
          <p:grpSpPr>
            <a:xfrm>
              <a:off x="334839" y="0"/>
              <a:ext cx="2121000" cy="2297430"/>
              <a:chOff x="334839" y="0"/>
              <a:chExt cx="2121000" cy="2297430"/>
            </a:xfrm>
          </p:grpSpPr>
          <p:cxnSp>
            <p:nvCxnSpPr>
              <p:cNvPr id="7" name="Straight Connector 6"/>
              <p:cNvCxnSpPr/>
              <p:nvPr/>
            </p:nvCxnSpPr>
            <p:spPr>
              <a:xfrm flipH="1">
                <a:off x="2000250" y="647700"/>
                <a:ext cx="44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34839" y="0"/>
                <a:ext cx="2121000" cy="2297430"/>
                <a:chOff x="334839" y="0"/>
                <a:chExt cx="2121000" cy="2297430"/>
              </a:xfrm>
            </p:grpSpPr>
            <p:cxnSp>
              <p:nvCxnSpPr>
                <p:cNvPr id="9" name="Line 7"/>
                <p:cNvCxnSpPr/>
                <p:nvPr/>
              </p:nvCxnSpPr>
              <p:spPr bwMode="auto">
                <a:xfrm flipH="1">
                  <a:off x="1295400" y="161925"/>
                  <a:ext cx="635" cy="274274"/>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nvGrpSpPr>
                <p:cNvPr id="10" name="Group 9"/>
                <p:cNvGrpSpPr/>
                <p:nvPr/>
              </p:nvGrpSpPr>
              <p:grpSpPr>
                <a:xfrm>
                  <a:off x="334839" y="0"/>
                  <a:ext cx="2121000" cy="2297430"/>
                  <a:chOff x="334839" y="0"/>
                  <a:chExt cx="2121000" cy="2297430"/>
                </a:xfrm>
              </p:grpSpPr>
              <p:grpSp>
                <p:nvGrpSpPr>
                  <p:cNvPr id="12" name="Group 11"/>
                  <p:cNvGrpSpPr/>
                  <p:nvPr/>
                </p:nvGrpSpPr>
                <p:grpSpPr>
                  <a:xfrm>
                    <a:off x="334839" y="0"/>
                    <a:ext cx="2121000" cy="2297430"/>
                    <a:chOff x="334839" y="0"/>
                    <a:chExt cx="2121000" cy="2297430"/>
                  </a:xfrm>
                </p:grpSpPr>
                <p:sp>
                  <p:nvSpPr>
                    <p:cNvPr id="13" name="Text Box 8"/>
                    <p:cNvSpPr txBox="1">
                      <a:spLocks noChangeArrowheads="1"/>
                    </p:cNvSpPr>
                    <p:nvPr/>
                  </p:nvSpPr>
                  <p:spPr bwMode="auto">
                    <a:xfrm>
                      <a:off x="2019300" y="390525"/>
                      <a:ext cx="42799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latin typeface="+mn-lt"/>
                          <a:ea typeface="SimSun"/>
                        </a:rPr>
                        <a:t>False</a:t>
                      </a:r>
                    </a:p>
                  </p:txBody>
                </p:sp>
                <p:sp>
                  <p:nvSpPr>
                    <p:cNvPr id="14" name="Text Box 9"/>
                    <p:cNvSpPr txBox="1">
                      <a:spLocks noChangeArrowheads="1"/>
                    </p:cNvSpPr>
                    <p:nvPr/>
                  </p:nvSpPr>
                  <p:spPr bwMode="auto">
                    <a:xfrm>
                      <a:off x="892493" y="828675"/>
                      <a:ext cx="4095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effectLst/>
                          <a:latin typeface="+mn-lt"/>
                          <a:ea typeface="SimSun"/>
                        </a:rPr>
                        <a:t>True</a:t>
                      </a:r>
                    </a:p>
                  </p:txBody>
                </p:sp>
                <p:sp>
                  <p:nvSpPr>
                    <p:cNvPr id="15" name="AutoShape 10"/>
                    <p:cNvSpPr>
                      <a:spLocks noChangeArrowheads="1"/>
                    </p:cNvSpPr>
                    <p:nvPr/>
                  </p:nvSpPr>
                  <p:spPr bwMode="auto">
                    <a:xfrm>
                      <a:off x="1209675" y="0"/>
                      <a:ext cx="165812" cy="164183"/>
                    </a:xfrm>
                    <a:prstGeom prst="flowChartConnector">
                      <a:avLst/>
                    </a:prstGeom>
                    <a:solidFill>
                      <a:schemeClr val="tx1"/>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6" name="AutoShape 11"/>
                    <p:cNvSpPr>
                      <a:spLocks noChangeArrowheads="1"/>
                    </p:cNvSpPr>
                    <p:nvPr/>
                  </p:nvSpPr>
                  <p:spPr bwMode="auto">
                    <a:xfrm>
                      <a:off x="1219200" y="2133600"/>
                      <a:ext cx="165735" cy="163830"/>
                    </a:xfrm>
                    <a:prstGeom prst="flowChartConnector">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7" name="AutoShape 12"/>
                    <p:cNvSpPr>
                      <a:spLocks noChangeArrowheads="1"/>
                    </p:cNvSpPr>
                    <p:nvPr/>
                  </p:nvSpPr>
                  <p:spPr bwMode="auto">
                    <a:xfrm>
                      <a:off x="733425" y="1133475"/>
                      <a:ext cx="1163955" cy="285750"/>
                    </a:xfrm>
                    <a:prstGeom prst="flowChartProcess">
                      <a:avLst/>
                    </a:prstGeom>
                    <a:solidFill>
                      <a:srgbClr val="CFF9FD"/>
                    </a:solidFill>
                    <a:ln w="9525">
                      <a:solidFill>
                        <a:srgbClr val="000000"/>
                      </a:solidFill>
                      <a:miter lim="800000"/>
                      <a:headEnd/>
                      <a:tailEnd/>
                    </a:ln>
                  </p:spPr>
                  <p:txBody>
                    <a:bodyPr rot="0" vert="horz" wrap="square" lIns="0" tIns="45720" rIns="0" bIns="45720" anchor="ctr" anchorCtr="0" upright="1">
                      <a:noAutofit/>
                    </a:bodyPr>
                    <a:lstStyle/>
                    <a:p>
                      <a:pPr marL="0" marR="0" algn="ctr">
                        <a:spcBef>
                          <a:spcPts val="0"/>
                        </a:spcBef>
                        <a:spcAft>
                          <a:spcPts val="0"/>
                        </a:spcAft>
                      </a:pPr>
                      <a:r>
                        <a:rPr lang="en-SG" sz="1600" dirty="0">
                          <a:latin typeface="+mn-lt"/>
                          <a:ea typeface="SimSun"/>
                        </a:rPr>
                        <a:t>block of statements</a:t>
                      </a:r>
                    </a:p>
                  </p:txBody>
                </p:sp>
                <p:cxnSp>
                  <p:nvCxnSpPr>
                    <p:cNvPr id="18" name="Line 5"/>
                    <p:cNvCxnSpPr/>
                    <p:nvPr/>
                  </p:nvCxnSpPr>
                  <p:spPr bwMode="auto">
                    <a:xfrm>
                      <a:off x="1314450" y="1419225"/>
                      <a:ext cx="0" cy="274320"/>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19" name="Straight Connector 18"/>
                    <p:cNvCxnSpPr/>
                    <p:nvPr/>
                  </p:nvCxnSpPr>
                  <p:spPr>
                    <a:xfrm flipH="1">
                      <a:off x="345553" y="1695450"/>
                      <a:ext cx="965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334839" y="647699"/>
                      <a:ext cx="10714" cy="10473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endCxn id="23" idx="1"/>
                    </p:cNvCxnSpPr>
                    <p:nvPr/>
                  </p:nvCxnSpPr>
                  <p:spPr>
                    <a:xfrm>
                      <a:off x="345553" y="647699"/>
                      <a:ext cx="244997" cy="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Line 7"/>
                    <p:cNvCxnSpPr/>
                    <p:nvPr/>
                  </p:nvCxnSpPr>
                  <p:spPr bwMode="auto">
                    <a:xfrm flipH="1">
                      <a:off x="2455204" y="647700"/>
                      <a:ext cx="635" cy="1225296"/>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23" name="AutoShape 342"/>
                    <p:cNvSpPr>
                      <a:spLocks noChangeArrowheads="1"/>
                    </p:cNvSpPr>
                    <p:nvPr/>
                  </p:nvSpPr>
                  <p:spPr bwMode="auto">
                    <a:xfrm>
                      <a:off x="590550" y="438150"/>
                      <a:ext cx="1424940" cy="419100"/>
                    </a:xfrm>
                    <a:prstGeom prst="flowChartDecision">
                      <a:avLst/>
                    </a:prstGeom>
                    <a:solidFill>
                      <a:srgbClr val="CFF9FD"/>
                    </a:solidFill>
                    <a:ln w="9525">
                      <a:solidFill>
                        <a:srgbClr val="000000"/>
                      </a:solidFill>
                      <a:miter lim="800000"/>
                      <a:headEnd/>
                      <a:tailEnd/>
                    </a:ln>
                  </p:spPr>
                  <p:txBody>
                    <a:bodyPr rot="0" vert="horz" wrap="square" lIns="91440" tIns="45720" rIns="91440" bIns="45720" anchor="t" anchorCtr="0" upright="1">
                      <a:noAutofit/>
                    </a:bodyPr>
                    <a:lstStyle/>
                    <a:p>
                      <a:endParaRPr lang="en-SG"/>
                    </a:p>
                  </p:txBody>
                </p:sp>
                <p:cxnSp>
                  <p:nvCxnSpPr>
                    <p:cNvPr id="24" name="Straight Connector 23"/>
                    <p:cNvCxnSpPr/>
                    <p:nvPr/>
                  </p:nvCxnSpPr>
                  <p:spPr>
                    <a:xfrm flipH="1">
                      <a:off x="1304925" y="1866899"/>
                      <a:ext cx="1139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Line 7"/>
                    <p:cNvCxnSpPr/>
                    <p:nvPr/>
                  </p:nvCxnSpPr>
                  <p:spPr bwMode="auto">
                    <a:xfrm flipH="1">
                      <a:off x="1304925" y="1866899"/>
                      <a:ext cx="635" cy="273685"/>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sp>
                <p:nvSpPr>
                  <p:cNvPr id="11" name="Text Box 319"/>
                  <p:cNvSpPr txBox="1">
                    <a:spLocks noChangeArrowheads="1"/>
                  </p:cNvSpPr>
                  <p:nvPr/>
                </p:nvSpPr>
                <p:spPr bwMode="auto">
                  <a:xfrm>
                    <a:off x="1020957" y="518162"/>
                    <a:ext cx="685800" cy="3714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0" anchor="t" anchorCtr="0" upright="1">
                    <a:noAutofit/>
                  </a:bodyPr>
                  <a:lstStyle/>
                  <a:p>
                    <a:pPr marL="0" marR="0">
                      <a:spcBef>
                        <a:spcPts val="0"/>
                      </a:spcBef>
                      <a:spcAft>
                        <a:spcPts val="0"/>
                      </a:spcAft>
                    </a:pPr>
                    <a:r>
                      <a:rPr lang="en-US" sz="1600" dirty="0">
                        <a:effectLst/>
                        <a:latin typeface="+mn-lt"/>
                        <a:ea typeface="SimSun"/>
                      </a:rPr>
                      <a:t>condition</a:t>
                    </a:r>
                    <a:endParaRPr lang="en-SG" sz="1600" dirty="0">
                      <a:effectLst/>
                      <a:latin typeface="+mn-lt"/>
                      <a:ea typeface="SimSun"/>
                    </a:endParaRPr>
                  </a:p>
                </p:txBody>
              </p:sp>
            </p:grpSp>
          </p:grpSp>
        </p:grpSp>
      </p:grpSp>
      <p:sp>
        <p:nvSpPr>
          <p:cNvPr id="28" name="TextBox 27"/>
          <p:cNvSpPr txBox="1"/>
          <p:nvPr/>
        </p:nvSpPr>
        <p:spPr>
          <a:xfrm>
            <a:off x="5250329" y="1113531"/>
            <a:ext cx="2930502" cy="1015663"/>
          </a:xfrm>
          <a:prstGeom prst="rect">
            <a:avLst/>
          </a:prstGeom>
          <a:solidFill>
            <a:schemeClr val="bg1"/>
          </a:solidFill>
          <a:ln>
            <a:solidFill>
              <a:schemeClr val="tx1"/>
            </a:solidFill>
          </a:ln>
        </p:spPr>
        <p:txBody>
          <a:bodyPr wrap="square" rtlCol="0">
            <a:spAutoFit/>
          </a:bodyPr>
          <a:lstStyle/>
          <a:p>
            <a:r>
              <a:rPr lang="en-US" sz="2000" dirty="0">
                <a:solidFill>
                  <a:srgbClr val="FF0000"/>
                </a:solidFill>
              </a:rPr>
              <a:t>   </a:t>
            </a:r>
            <a:r>
              <a:rPr lang="en-US" sz="2000" b="1" dirty="0">
                <a:solidFill>
                  <a:srgbClr val="FF0000"/>
                </a:solidFill>
                <a:latin typeface="Calibri" panose="020F0502020204030204" pitchFamily="34" charset="0"/>
                <a:cs typeface="Calibri" panose="020F0502020204030204" pitchFamily="34" charset="0"/>
              </a:rPr>
              <a:t>while </a:t>
            </a:r>
            <a:r>
              <a:rPr lang="en-US" sz="2000" b="1" i="1" dirty="0">
                <a:solidFill>
                  <a:srgbClr val="0000FF"/>
                </a:solidFill>
                <a:latin typeface="Calibri" panose="020F0502020204030204" pitchFamily="34" charset="0"/>
                <a:cs typeface="Calibri" panose="020F0502020204030204" pitchFamily="34" charset="0"/>
              </a:rPr>
              <a:t>condition</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statement</a:t>
            </a:r>
          </a:p>
          <a:p>
            <a:r>
              <a:rPr lang="en-US" sz="2000" b="1" i="1" dirty="0">
                <a:solidFill>
                  <a:srgbClr val="0000FF"/>
                </a:solidFill>
                <a:latin typeface="Calibri" panose="020F0502020204030204" pitchFamily="34" charset="0"/>
                <a:cs typeface="Calibri" panose="020F0502020204030204" pitchFamily="34" charset="0"/>
              </a:rPr>
              <a:t>       statement</a:t>
            </a:r>
          </a:p>
        </p:txBody>
      </p:sp>
      <p:pic>
        <p:nvPicPr>
          <p:cNvPr id="26" name="Audio 25">
            <a:hlinkClick r:id="" action="ppaction://media"/>
            <a:extLst>
              <a:ext uri="{FF2B5EF4-FFF2-40B4-BE49-F238E27FC236}">
                <a16:creationId xmlns:a16="http://schemas.microsoft.com/office/drawing/2014/main" id="{7DFE3D62-86F6-4B07-ACB8-D04AE879D0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66150" y="117475"/>
            <a:ext cx="487362" cy="487362"/>
          </a:xfrm>
          <a:prstGeom prst="rect">
            <a:avLst/>
          </a:prstGeom>
        </p:spPr>
      </p:pic>
    </p:spTree>
    <p:extLst>
      <p:ext uri="{BB962C8B-B14F-4D97-AF65-F5344CB8AC3E}">
        <p14:creationId xmlns:p14="http://schemas.microsoft.com/office/powerpoint/2010/main" val="1524749520"/>
      </p:ext>
    </p:extLst>
  </p:cSld>
  <p:clrMapOvr>
    <a:masterClrMapping/>
  </p:clrMapOvr>
  <mc:AlternateContent xmlns:mc="http://schemas.openxmlformats.org/markup-compatibility/2006" xmlns:p14="http://schemas.microsoft.com/office/powerpoint/2010/main">
    <mc:Choice Requires="p14">
      <p:transition p14:dur="0" advTm="31080"/>
    </mc:Choice>
    <mc:Fallback xmlns="">
      <p:transition advTm="31080"/>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Recall: </a:t>
            </a:r>
            <a:r>
              <a:rPr lang="en-US" sz="3600" dirty="0">
                <a:latin typeface="Courier New" panose="02070309020205020404" pitchFamily="49" charset="0"/>
                <a:cs typeface="Courier New" panose="02070309020205020404" pitchFamily="49" charset="0"/>
              </a:rPr>
              <a:t>for </a:t>
            </a:r>
            <a:r>
              <a:rPr lang="en-US" sz="3600" dirty="0"/>
              <a:t>Loop</a:t>
            </a:r>
          </a:p>
        </p:txBody>
      </p:sp>
      <p:sp>
        <p:nvSpPr>
          <p:cNvPr id="3" name="Content Placeholder 2"/>
          <p:cNvSpPr>
            <a:spLocks noGrp="1"/>
          </p:cNvSpPr>
          <p:nvPr>
            <p:ph idx="1"/>
          </p:nvPr>
        </p:nvSpPr>
        <p:spPr>
          <a:xfrm>
            <a:off x="76200" y="884238"/>
            <a:ext cx="5174129" cy="4983162"/>
          </a:xfrm>
        </p:spPr>
        <p:txBody>
          <a:bodyPr/>
          <a:lstStyle/>
          <a:p>
            <a:pPr marL="514350" indent="-514350">
              <a:buFont typeface="+mj-lt"/>
              <a:buAutoNum type="arabicPeriod"/>
            </a:pPr>
            <a:r>
              <a:rPr lang="en-US" b="1" dirty="0">
                <a:solidFill>
                  <a:srgbClr val="FF0000"/>
                </a:solidFill>
                <a:latin typeface="Arial Narrow" panose="020B0606020202030204" pitchFamily="34" charset="0"/>
              </a:rPr>
              <a:t>Retrieve item from list or number from range sequence</a:t>
            </a:r>
          </a:p>
          <a:p>
            <a:pPr marL="514350" indent="-514350">
              <a:buFont typeface="+mj-lt"/>
              <a:buAutoNum type="arabicPeriod"/>
            </a:pPr>
            <a:r>
              <a:rPr lang="en-US" b="1" dirty="0">
                <a:latin typeface="Arial Narrow" panose="020B0606020202030204" pitchFamily="34" charset="0"/>
              </a:rPr>
              <a:t>Executes the block of statements in the loop </a:t>
            </a:r>
            <a:br>
              <a:rPr lang="en-US" b="1" dirty="0">
                <a:latin typeface="Arial Narrow" panose="020B0606020202030204" pitchFamily="34" charset="0"/>
              </a:rPr>
            </a:br>
            <a:r>
              <a:rPr lang="en-US" b="1" i="1" dirty="0">
                <a:solidFill>
                  <a:schemeClr val="tx1"/>
                </a:solidFill>
                <a:latin typeface="Arial Narrow" panose="020B0606020202030204" pitchFamily="34" charset="0"/>
              </a:rPr>
              <a:t>if there is item or number</a:t>
            </a:r>
          </a:p>
          <a:p>
            <a:pPr marL="514350" indent="-514350">
              <a:buFont typeface="+mj-lt"/>
              <a:buAutoNum type="arabicPeriod"/>
            </a:pPr>
            <a:r>
              <a:rPr lang="en-US" b="1" dirty="0">
                <a:latin typeface="Arial Narrow" panose="020B0606020202030204" pitchFamily="34" charset="0"/>
              </a:rPr>
              <a:t>Repeat from step 1 until </a:t>
            </a:r>
            <a:r>
              <a:rPr lang="en-US" b="1" i="1" dirty="0">
                <a:solidFill>
                  <a:schemeClr val="tx1"/>
                </a:solidFill>
                <a:latin typeface="Arial Narrow" panose="020B0606020202030204" pitchFamily="34" charset="0"/>
              </a:rPr>
              <a:t>all items</a:t>
            </a:r>
            <a:r>
              <a:rPr lang="en-US" b="1" dirty="0">
                <a:latin typeface="Arial Narrow" panose="020B0606020202030204" pitchFamily="34" charset="0"/>
              </a:rPr>
              <a:t> in the list or </a:t>
            </a:r>
            <a:r>
              <a:rPr lang="en-US" b="1" i="1" dirty="0">
                <a:solidFill>
                  <a:schemeClr val="tx1"/>
                </a:solidFill>
                <a:latin typeface="Arial Narrow" panose="020B0606020202030204" pitchFamily="34" charset="0"/>
              </a:rPr>
              <a:t>numbers</a:t>
            </a:r>
            <a:r>
              <a:rPr lang="en-US" b="1" dirty="0">
                <a:latin typeface="Arial Narrow" panose="020B0606020202030204" pitchFamily="34" charset="0"/>
              </a:rPr>
              <a:t> in range sequence have been </a:t>
            </a:r>
            <a:r>
              <a:rPr lang="en-US" b="1" i="1" dirty="0">
                <a:solidFill>
                  <a:schemeClr val="tx1"/>
                </a:solidFill>
                <a:latin typeface="Arial Narrow" panose="020B0606020202030204" pitchFamily="34" charset="0"/>
              </a:rPr>
              <a:t>iterated</a:t>
            </a:r>
          </a:p>
        </p:txBody>
      </p:sp>
      <p:grpSp>
        <p:nvGrpSpPr>
          <p:cNvPr id="4" name="Group 3"/>
          <p:cNvGrpSpPr/>
          <p:nvPr/>
        </p:nvGrpSpPr>
        <p:grpSpPr>
          <a:xfrm>
            <a:off x="5562600" y="2567941"/>
            <a:ext cx="3416375" cy="3299459"/>
            <a:chOff x="334839" y="0"/>
            <a:chExt cx="2121000" cy="2297430"/>
          </a:xfrm>
        </p:grpSpPr>
        <p:cxnSp>
          <p:nvCxnSpPr>
            <p:cNvPr id="5" name="Line 5"/>
            <p:cNvCxnSpPr/>
            <p:nvPr/>
          </p:nvCxnSpPr>
          <p:spPr bwMode="auto">
            <a:xfrm>
              <a:off x="1304925" y="857250"/>
              <a:ext cx="0" cy="2743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6" name="Group 5"/>
            <p:cNvGrpSpPr/>
            <p:nvPr/>
          </p:nvGrpSpPr>
          <p:grpSpPr>
            <a:xfrm>
              <a:off x="334839" y="0"/>
              <a:ext cx="2121000" cy="2297430"/>
              <a:chOff x="334839" y="0"/>
              <a:chExt cx="2121000" cy="2297430"/>
            </a:xfrm>
          </p:grpSpPr>
          <p:cxnSp>
            <p:nvCxnSpPr>
              <p:cNvPr id="7" name="Straight Connector 6"/>
              <p:cNvCxnSpPr/>
              <p:nvPr/>
            </p:nvCxnSpPr>
            <p:spPr>
              <a:xfrm flipH="1">
                <a:off x="2000250" y="647700"/>
                <a:ext cx="44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34839" y="0"/>
                <a:ext cx="2121000" cy="2297430"/>
                <a:chOff x="334839" y="0"/>
                <a:chExt cx="2121000" cy="2297430"/>
              </a:xfrm>
            </p:grpSpPr>
            <p:cxnSp>
              <p:nvCxnSpPr>
                <p:cNvPr id="9" name="Line 7"/>
                <p:cNvCxnSpPr/>
                <p:nvPr/>
              </p:nvCxnSpPr>
              <p:spPr bwMode="auto">
                <a:xfrm flipH="1">
                  <a:off x="1295400" y="161925"/>
                  <a:ext cx="635" cy="274274"/>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nvGrpSpPr>
                <p:cNvPr id="10" name="Group 9"/>
                <p:cNvGrpSpPr/>
                <p:nvPr/>
              </p:nvGrpSpPr>
              <p:grpSpPr>
                <a:xfrm>
                  <a:off x="334839" y="0"/>
                  <a:ext cx="2121000" cy="2297430"/>
                  <a:chOff x="334839" y="0"/>
                  <a:chExt cx="2121000" cy="2297430"/>
                </a:xfrm>
              </p:grpSpPr>
              <p:grpSp>
                <p:nvGrpSpPr>
                  <p:cNvPr id="12" name="Group 11"/>
                  <p:cNvGrpSpPr/>
                  <p:nvPr/>
                </p:nvGrpSpPr>
                <p:grpSpPr>
                  <a:xfrm>
                    <a:off x="334839" y="0"/>
                    <a:ext cx="2121000" cy="2297430"/>
                    <a:chOff x="334839" y="0"/>
                    <a:chExt cx="2121000" cy="2297430"/>
                  </a:xfrm>
                </p:grpSpPr>
                <p:sp>
                  <p:nvSpPr>
                    <p:cNvPr id="13" name="Text Box 8"/>
                    <p:cNvSpPr txBox="1">
                      <a:spLocks noChangeArrowheads="1"/>
                    </p:cNvSpPr>
                    <p:nvPr/>
                  </p:nvSpPr>
                  <p:spPr bwMode="auto">
                    <a:xfrm>
                      <a:off x="2019300" y="390525"/>
                      <a:ext cx="42799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latin typeface="+mn-lt"/>
                          <a:ea typeface="SimSun"/>
                        </a:rPr>
                        <a:t>False</a:t>
                      </a:r>
                    </a:p>
                  </p:txBody>
                </p:sp>
                <p:sp>
                  <p:nvSpPr>
                    <p:cNvPr id="14" name="Text Box 9"/>
                    <p:cNvSpPr txBox="1">
                      <a:spLocks noChangeArrowheads="1"/>
                    </p:cNvSpPr>
                    <p:nvPr/>
                  </p:nvSpPr>
                  <p:spPr bwMode="auto">
                    <a:xfrm>
                      <a:off x="892493" y="828675"/>
                      <a:ext cx="4095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SG" sz="1600" dirty="0">
                          <a:effectLst/>
                          <a:latin typeface="+mn-lt"/>
                          <a:ea typeface="SimSun"/>
                        </a:rPr>
                        <a:t>True</a:t>
                      </a:r>
                    </a:p>
                  </p:txBody>
                </p:sp>
                <p:sp>
                  <p:nvSpPr>
                    <p:cNvPr id="15" name="AutoShape 10"/>
                    <p:cNvSpPr>
                      <a:spLocks noChangeArrowheads="1"/>
                    </p:cNvSpPr>
                    <p:nvPr/>
                  </p:nvSpPr>
                  <p:spPr bwMode="auto">
                    <a:xfrm>
                      <a:off x="1209675" y="0"/>
                      <a:ext cx="165812" cy="164183"/>
                    </a:xfrm>
                    <a:prstGeom prst="flowChartConnector">
                      <a:avLst/>
                    </a:prstGeom>
                    <a:solidFill>
                      <a:schemeClr val="tx1"/>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6" name="AutoShape 11"/>
                    <p:cNvSpPr>
                      <a:spLocks noChangeArrowheads="1"/>
                    </p:cNvSpPr>
                    <p:nvPr/>
                  </p:nvSpPr>
                  <p:spPr bwMode="auto">
                    <a:xfrm>
                      <a:off x="1219200" y="2133600"/>
                      <a:ext cx="165735" cy="163830"/>
                    </a:xfrm>
                    <a:prstGeom prst="flowChartConnector">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SG"/>
                    </a:p>
                  </p:txBody>
                </p:sp>
                <p:sp>
                  <p:nvSpPr>
                    <p:cNvPr id="17" name="AutoShape 12"/>
                    <p:cNvSpPr>
                      <a:spLocks noChangeArrowheads="1"/>
                    </p:cNvSpPr>
                    <p:nvPr/>
                  </p:nvSpPr>
                  <p:spPr bwMode="auto">
                    <a:xfrm>
                      <a:off x="733425" y="1133475"/>
                      <a:ext cx="1163955" cy="285750"/>
                    </a:xfrm>
                    <a:prstGeom prst="flowChartProcess">
                      <a:avLst/>
                    </a:prstGeom>
                    <a:solidFill>
                      <a:srgbClr val="CCFFFF"/>
                    </a:solidFill>
                    <a:ln w="9525">
                      <a:solidFill>
                        <a:srgbClr val="000000"/>
                      </a:solidFill>
                      <a:miter lim="800000"/>
                      <a:headEnd/>
                      <a:tailEnd/>
                    </a:ln>
                  </p:spPr>
                  <p:txBody>
                    <a:bodyPr rot="0" vert="horz" wrap="square" lIns="0" tIns="45720" rIns="0" bIns="45720" anchor="ctr" anchorCtr="0" upright="1">
                      <a:noAutofit/>
                    </a:bodyPr>
                    <a:lstStyle/>
                    <a:p>
                      <a:pPr marL="0" marR="0" algn="ctr">
                        <a:spcBef>
                          <a:spcPts val="0"/>
                        </a:spcBef>
                        <a:spcAft>
                          <a:spcPts val="0"/>
                        </a:spcAft>
                      </a:pPr>
                      <a:r>
                        <a:rPr lang="en-SG" sz="1600" dirty="0">
                          <a:latin typeface="+mn-lt"/>
                          <a:ea typeface="SimSun"/>
                        </a:rPr>
                        <a:t>block of statements</a:t>
                      </a:r>
                    </a:p>
                  </p:txBody>
                </p:sp>
                <p:cxnSp>
                  <p:nvCxnSpPr>
                    <p:cNvPr id="18" name="Line 5"/>
                    <p:cNvCxnSpPr/>
                    <p:nvPr/>
                  </p:nvCxnSpPr>
                  <p:spPr bwMode="auto">
                    <a:xfrm>
                      <a:off x="1314450" y="1419225"/>
                      <a:ext cx="0" cy="274320"/>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cxnSp>
                  <p:nvCxnSpPr>
                    <p:cNvPr id="19" name="Straight Connector 18"/>
                    <p:cNvCxnSpPr/>
                    <p:nvPr/>
                  </p:nvCxnSpPr>
                  <p:spPr>
                    <a:xfrm flipH="1">
                      <a:off x="345553" y="1695450"/>
                      <a:ext cx="965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334839" y="647699"/>
                      <a:ext cx="0" cy="1047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endCxn id="23" idx="1"/>
                    </p:cNvCxnSpPr>
                    <p:nvPr/>
                  </p:nvCxnSpPr>
                  <p:spPr>
                    <a:xfrm>
                      <a:off x="345553" y="647700"/>
                      <a:ext cx="244997"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Line 7"/>
                    <p:cNvCxnSpPr/>
                    <p:nvPr/>
                  </p:nvCxnSpPr>
                  <p:spPr bwMode="auto">
                    <a:xfrm flipH="1">
                      <a:off x="2455204" y="647700"/>
                      <a:ext cx="635" cy="1225296"/>
                    </a:xfrm>
                    <a:prstGeom prst="line">
                      <a:avLst/>
                    </a:prstGeom>
                    <a:noFill/>
                    <a:ln w="9525">
                      <a:solidFill>
                        <a:srgbClr val="000000"/>
                      </a:solidFill>
                      <a:round/>
                      <a:headEnd type="none" w="med" len="med"/>
                      <a:tailEnd type="none" w="med" len="med"/>
                    </a:ln>
                    <a:extLst>
                      <a:ext uri="{909E8E84-426E-40DD-AFC4-6F175D3DCCD1}">
                        <a14:hiddenFill xmlns:a14="http://schemas.microsoft.com/office/drawing/2010/main">
                          <a:noFill/>
                        </a14:hiddenFill>
                      </a:ext>
                    </a:extLst>
                  </p:spPr>
                </p:cxnSp>
                <p:sp>
                  <p:nvSpPr>
                    <p:cNvPr id="23" name="AutoShape 342"/>
                    <p:cNvSpPr>
                      <a:spLocks noChangeArrowheads="1"/>
                    </p:cNvSpPr>
                    <p:nvPr/>
                  </p:nvSpPr>
                  <p:spPr bwMode="auto">
                    <a:xfrm>
                      <a:off x="590550" y="438150"/>
                      <a:ext cx="1424940" cy="419100"/>
                    </a:xfrm>
                    <a:prstGeom prst="flowChartDecision">
                      <a:avLst/>
                    </a:prstGeom>
                    <a:solidFill>
                      <a:srgbClr val="CCFFFF"/>
                    </a:solidFill>
                    <a:ln w="9525">
                      <a:solidFill>
                        <a:srgbClr val="000000"/>
                      </a:solidFill>
                      <a:miter lim="800000"/>
                      <a:headEnd/>
                      <a:tailEnd/>
                    </a:ln>
                  </p:spPr>
                  <p:txBody>
                    <a:bodyPr rot="0" vert="horz" wrap="square" lIns="91440" tIns="45720" rIns="91440" bIns="45720" anchor="t" anchorCtr="0" upright="1">
                      <a:noAutofit/>
                    </a:bodyPr>
                    <a:lstStyle/>
                    <a:p>
                      <a:endParaRPr lang="en-SG"/>
                    </a:p>
                  </p:txBody>
                </p:sp>
                <p:cxnSp>
                  <p:nvCxnSpPr>
                    <p:cNvPr id="24" name="Straight Connector 23"/>
                    <p:cNvCxnSpPr/>
                    <p:nvPr/>
                  </p:nvCxnSpPr>
                  <p:spPr>
                    <a:xfrm flipH="1">
                      <a:off x="1304925" y="1866899"/>
                      <a:ext cx="1139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Line 7"/>
                    <p:cNvCxnSpPr/>
                    <p:nvPr/>
                  </p:nvCxnSpPr>
                  <p:spPr bwMode="auto">
                    <a:xfrm flipH="1">
                      <a:off x="1304925" y="1866899"/>
                      <a:ext cx="635" cy="273685"/>
                    </a:xfrm>
                    <a:prstGeom prst="line">
                      <a:avLst/>
                    </a:prstGeom>
                    <a:noFill/>
                    <a:ln w="9525">
                      <a:solidFill>
                        <a:srgbClr val="000000"/>
                      </a:solidFill>
                      <a:round/>
                      <a:headEnd type="none" w="lg" len="lg"/>
                      <a:tailEnd type="triangle" w="med" len="med"/>
                    </a:ln>
                    <a:extLst>
                      <a:ext uri="{909E8E84-426E-40DD-AFC4-6F175D3DCCD1}">
                        <a14:hiddenFill xmlns:a14="http://schemas.microsoft.com/office/drawing/2010/main">
                          <a:noFill/>
                        </a14:hiddenFill>
                      </a:ext>
                    </a:extLst>
                  </p:spPr>
                </p:cxnSp>
              </p:grpSp>
              <p:sp>
                <p:nvSpPr>
                  <p:cNvPr id="11" name="Text Box 319"/>
                  <p:cNvSpPr txBox="1">
                    <a:spLocks noChangeArrowheads="1"/>
                  </p:cNvSpPr>
                  <p:nvPr/>
                </p:nvSpPr>
                <p:spPr bwMode="auto">
                  <a:xfrm>
                    <a:off x="1020957" y="518162"/>
                    <a:ext cx="685800" cy="3714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0" anchor="t" anchorCtr="0" upright="1">
                    <a:noAutofit/>
                  </a:bodyPr>
                  <a:lstStyle/>
                  <a:p>
                    <a:pPr marL="0" marR="0">
                      <a:spcBef>
                        <a:spcPts val="0"/>
                      </a:spcBef>
                      <a:spcAft>
                        <a:spcPts val="0"/>
                      </a:spcAft>
                    </a:pPr>
                    <a:r>
                      <a:rPr lang="en-US" sz="1600" dirty="0">
                        <a:effectLst/>
                        <a:latin typeface="+mn-lt"/>
                        <a:ea typeface="SimSun"/>
                      </a:rPr>
                      <a:t>Next item</a:t>
                    </a:r>
                    <a:endParaRPr lang="en-SG" sz="1600" dirty="0">
                      <a:effectLst/>
                      <a:latin typeface="+mn-lt"/>
                      <a:ea typeface="SimSun"/>
                    </a:endParaRPr>
                  </a:p>
                </p:txBody>
              </p:sp>
            </p:grpSp>
          </p:grpSp>
        </p:grpSp>
      </p:grpSp>
      <p:sp>
        <p:nvSpPr>
          <p:cNvPr id="29" name="TextBox 28"/>
          <p:cNvSpPr txBox="1"/>
          <p:nvPr/>
        </p:nvSpPr>
        <p:spPr>
          <a:xfrm>
            <a:off x="5250329" y="1113531"/>
            <a:ext cx="2930502" cy="1015663"/>
          </a:xfrm>
          <a:prstGeom prst="rect">
            <a:avLst/>
          </a:prstGeom>
          <a:solidFill>
            <a:schemeClr val="bg1"/>
          </a:solidFill>
          <a:ln>
            <a:solidFill>
              <a:schemeClr val="tx1"/>
            </a:solidFill>
          </a:ln>
        </p:spPr>
        <p:txBody>
          <a:bodyPr wrap="square" rtlCol="0">
            <a:spAutoFit/>
          </a:bodyPr>
          <a:lstStyle/>
          <a:p>
            <a:r>
              <a:rPr lang="en-US" sz="2000" dirty="0">
                <a:solidFill>
                  <a:srgbClr val="FF0000"/>
                </a:solidFill>
              </a:rPr>
              <a:t>   </a:t>
            </a:r>
            <a:r>
              <a:rPr lang="en-US" sz="2000" b="1" dirty="0">
                <a:solidFill>
                  <a:srgbClr val="FF0000"/>
                </a:solidFill>
                <a:latin typeface="Calibri" panose="020F0502020204030204" pitchFamily="34" charset="0"/>
                <a:cs typeface="Calibri" panose="020F0502020204030204" pitchFamily="34" charset="0"/>
              </a:rPr>
              <a:t>for </a:t>
            </a:r>
            <a:r>
              <a:rPr lang="en-US" sz="2000" b="1" i="1" dirty="0">
                <a:solidFill>
                  <a:srgbClr val="0000FF"/>
                </a:solidFill>
                <a:latin typeface="Calibri" panose="020F0502020204030204" pitchFamily="34" charset="0"/>
                <a:cs typeface="Calibri" panose="020F0502020204030204" pitchFamily="34" charset="0"/>
              </a:rPr>
              <a:t>item in list</a:t>
            </a:r>
            <a:r>
              <a:rPr lang="en-US" sz="2000" b="1" dirty="0">
                <a:solidFill>
                  <a:srgbClr val="0000FF"/>
                </a:solidFill>
                <a:latin typeface="Calibri" panose="020F0502020204030204" pitchFamily="34" charset="0"/>
                <a:cs typeface="Calibri" panose="020F0502020204030204" pitchFamily="34" charset="0"/>
              </a:rPr>
              <a:t>:</a:t>
            </a:r>
            <a:endParaRPr lang="en-SG" sz="2000" b="1" dirty="0">
              <a:solidFill>
                <a:srgbClr val="0000FF"/>
              </a:solidFill>
              <a:latin typeface="Calibri" panose="020F0502020204030204" pitchFamily="34" charset="0"/>
              <a:cs typeface="Calibri" panose="020F0502020204030204" pitchFamily="34" charset="0"/>
            </a:endParaRPr>
          </a:p>
          <a:p>
            <a:r>
              <a:rPr lang="en-US" sz="2000" b="1" i="1" dirty="0">
                <a:solidFill>
                  <a:srgbClr val="0000FF"/>
                </a:solidFill>
                <a:latin typeface="Calibri" panose="020F0502020204030204" pitchFamily="34" charset="0"/>
                <a:cs typeface="Calibri" panose="020F0502020204030204" pitchFamily="34" charset="0"/>
              </a:rPr>
              <a:t>       statement</a:t>
            </a:r>
          </a:p>
          <a:p>
            <a:r>
              <a:rPr lang="en-US" sz="2000" b="1" i="1" dirty="0">
                <a:solidFill>
                  <a:srgbClr val="0000FF"/>
                </a:solidFill>
                <a:latin typeface="Calibri" panose="020F0502020204030204" pitchFamily="34" charset="0"/>
                <a:cs typeface="Calibri" panose="020F0502020204030204" pitchFamily="34" charset="0"/>
              </a:rPr>
              <a:t>       statement</a:t>
            </a:r>
          </a:p>
        </p:txBody>
      </p:sp>
      <p:pic>
        <p:nvPicPr>
          <p:cNvPr id="28" name="Audio 27">
            <a:hlinkClick r:id="" action="ppaction://media"/>
            <a:extLst>
              <a:ext uri="{FF2B5EF4-FFF2-40B4-BE49-F238E27FC236}">
                <a16:creationId xmlns:a16="http://schemas.microsoft.com/office/drawing/2014/main" id="{C1C94287-ED42-40F0-9097-D9B14FCBC0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05141" y="105229"/>
            <a:ext cx="487362" cy="487362"/>
          </a:xfrm>
          <a:prstGeom prst="rect">
            <a:avLst/>
          </a:prstGeom>
        </p:spPr>
      </p:pic>
    </p:spTree>
    <p:extLst>
      <p:ext uri="{BB962C8B-B14F-4D97-AF65-F5344CB8AC3E}">
        <p14:creationId xmlns:p14="http://schemas.microsoft.com/office/powerpoint/2010/main" val="2441854115"/>
      </p:ext>
    </p:extLst>
  </p:cSld>
  <p:clrMapOvr>
    <a:masterClrMapping/>
  </p:clrMapOvr>
  <mc:AlternateContent xmlns:mc="http://schemas.openxmlformats.org/markup-compatibility/2006" xmlns:p14="http://schemas.microsoft.com/office/powerpoint/2010/main">
    <mc:Choice Requires="p14">
      <p:transition p14:dur="0" advTm="42759"/>
    </mc:Choice>
    <mc:Fallback xmlns="">
      <p:transition advTm="42759"/>
    </mc:Fallback>
  </mc:AlternateContent>
  <p:timing>
    <p:tnLst>
      <p:par>
        <p:cTn id="1" dur="indefinite" restart="never" nodeType="tmRoot">
          <p:childTnLst>
            <p:audio isNarration="1">
              <p:cMediaNode vol="80000" mute="1" showWhenStopped="0">
                <p:cTn id="2"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while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for </a:t>
            </a:r>
            <a:r>
              <a:rPr lang="en-US" dirty="0">
                <a:cs typeface="Courier New" panose="02070309020205020404" pitchFamily="49" charset="0"/>
              </a:rPr>
              <a:t>loop?</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sz="3200" b="1" dirty="0">
                <a:latin typeface="Arial Narrow" panose="020B0606020202030204" pitchFamily="34" charset="0"/>
              </a:rPr>
              <a:t>Any </a:t>
            </a:r>
            <a:r>
              <a:rPr lang="en-US" sz="3200" b="1" dirty="0">
                <a:solidFill>
                  <a:schemeClr val="tx1"/>
                </a:solidFill>
                <a:latin typeface="Courier New" panose="02070309020205020404" pitchFamily="49" charset="0"/>
                <a:cs typeface="Courier New" panose="02070309020205020404" pitchFamily="49" charset="0"/>
              </a:rPr>
              <a:t>for</a:t>
            </a:r>
            <a:r>
              <a:rPr lang="en-US" sz="3200" b="1" dirty="0">
                <a:latin typeface="Arial Narrow" panose="020B0606020202030204" pitchFamily="34" charset="0"/>
              </a:rPr>
              <a:t> loop can be written as a </a:t>
            </a:r>
            <a:r>
              <a:rPr lang="en-US" sz="3200" b="1" dirty="0">
                <a:solidFill>
                  <a:schemeClr val="tx1"/>
                </a:solidFill>
                <a:latin typeface="Courier New" panose="02070309020205020404" pitchFamily="49" charset="0"/>
                <a:cs typeface="Courier New" panose="02070309020205020404" pitchFamily="49" charset="0"/>
              </a:rPr>
              <a:t>while</a:t>
            </a:r>
            <a:r>
              <a:rPr lang="en-US" sz="3200" b="1" dirty="0">
                <a:latin typeface="Arial Narrow" panose="020B0606020202030204" pitchFamily="34" charset="0"/>
              </a:rPr>
              <a:t> loop</a:t>
            </a:r>
          </a:p>
          <a:p>
            <a:pPr>
              <a:buFont typeface="Wingdings" panose="05000000000000000000" pitchFamily="2" charset="2"/>
              <a:buChar char="q"/>
            </a:pPr>
            <a:r>
              <a:rPr lang="en-US" sz="3200" b="1" dirty="0">
                <a:latin typeface="Arial Narrow" panose="020B0606020202030204" pitchFamily="34" charset="0"/>
              </a:rPr>
              <a:t>Use a </a:t>
            </a:r>
            <a:r>
              <a:rPr lang="en-US" sz="3200" b="1" dirty="0">
                <a:solidFill>
                  <a:schemeClr val="tx1"/>
                </a:solidFill>
                <a:latin typeface="Courier New" panose="02070309020205020404" pitchFamily="49" charset="0"/>
                <a:cs typeface="Courier New" panose="02070309020205020404" pitchFamily="49" charset="0"/>
              </a:rPr>
              <a:t>for</a:t>
            </a:r>
            <a:r>
              <a:rPr lang="en-US" sz="3200" b="1" dirty="0">
                <a:latin typeface="Arial Narrow" panose="020B0606020202030204" pitchFamily="34" charset="0"/>
              </a:rPr>
              <a:t> loop if:</a:t>
            </a:r>
          </a:p>
          <a:p>
            <a:pPr lvl="1">
              <a:buFont typeface="Wingdings" panose="05000000000000000000" pitchFamily="2" charset="2"/>
              <a:buChar char="q"/>
            </a:pPr>
            <a:r>
              <a:rPr lang="en-US" sz="2800" b="1" dirty="0">
                <a:latin typeface="Arial Narrow" panose="020B0606020202030204" pitchFamily="34" charset="0"/>
              </a:rPr>
              <a:t>You wish to iterate through a specific list, processing each item exactly once in order</a:t>
            </a:r>
          </a:p>
          <a:p>
            <a:pPr lvl="1">
              <a:buFont typeface="Wingdings" panose="05000000000000000000" pitchFamily="2" charset="2"/>
              <a:buChar char="q"/>
            </a:pPr>
            <a:r>
              <a:rPr lang="en-US" sz="2800" b="1" dirty="0">
                <a:latin typeface="Arial Narrow" panose="020B0606020202030204" pitchFamily="34" charset="0"/>
              </a:rPr>
              <a:t>The number of iterations is known beforehand (you iterate through a list created using </a:t>
            </a:r>
            <a:r>
              <a:rPr lang="en-US" sz="2800" b="1" dirty="0">
                <a:latin typeface="Courier New" panose="02070309020205020404" pitchFamily="49" charset="0"/>
                <a:cs typeface="Courier New" panose="02070309020205020404" pitchFamily="49" charset="0"/>
              </a:rPr>
              <a:t>range()</a:t>
            </a:r>
            <a:r>
              <a:rPr lang="en-US" sz="2800" b="1" dirty="0">
                <a:latin typeface="Arial Narrow" panose="020B0606020202030204" pitchFamily="34" charset="0"/>
              </a:rPr>
              <a:t>)</a:t>
            </a:r>
          </a:p>
          <a:p>
            <a:pPr>
              <a:buFont typeface="Wingdings" panose="05000000000000000000" pitchFamily="2" charset="2"/>
              <a:buChar char="q"/>
            </a:pPr>
            <a:r>
              <a:rPr lang="en-US" sz="3200" b="1" dirty="0">
                <a:latin typeface="Arial Narrow" panose="020B0606020202030204" pitchFamily="34" charset="0"/>
              </a:rPr>
              <a:t>Use a </a:t>
            </a:r>
            <a:r>
              <a:rPr lang="en-US" sz="3200" b="1" dirty="0">
                <a:latin typeface="Courier New" panose="02070309020205020404" pitchFamily="49" charset="0"/>
                <a:cs typeface="Courier New" panose="02070309020205020404" pitchFamily="49" charset="0"/>
              </a:rPr>
              <a:t>while</a:t>
            </a:r>
            <a:r>
              <a:rPr lang="en-US" sz="3200" b="1" dirty="0">
                <a:latin typeface="Arial Narrow" panose="020B0606020202030204" pitchFamily="34" charset="0"/>
              </a:rPr>
              <a:t> loop if:</a:t>
            </a:r>
          </a:p>
          <a:p>
            <a:pPr lvl="1">
              <a:buFont typeface="Wingdings" panose="05000000000000000000" pitchFamily="2" charset="2"/>
              <a:buChar char="q"/>
            </a:pPr>
            <a:r>
              <a:rPr lang="en-US" sz="2800" b="1" dirty="0">
                <a:latin typeface="Arial Narrow" panose="020B0606020202030204" pitchFamily="34" charset="0"/>
              </a:rPr>
              <a:t>The number of iterations is </a:t>
            </a:r>
            <a:r>
              <a:rPr lang="en-US" sz="2800" b="1" dirty="0">
                <a:solidFill>
                  <a:schemeClr val="tx1"/>
                </a:solidFill>
                <a:latin typeface="Arial Narrow" panose="020B0606020202030204" pitchFamily="34" charset="0"/>
              </a:rPr>
              <a:t>not known </a:t>
            </a:r>
            <a:r>
              <a:rPr lang="en-US" sz="2800" b="1" dirty="0">
                <a:latin typeface="Arial Narrow" panose="020B0606020202030204" pitchFamily="34" charset="0"/>
              </a:rPr>
              <a:t>beforehand (you will check a sentinel value)</a:t>
            </a:r>
          </a:p>
          <a:p>
            <a:pPr marL="0" indent="0">
              <a:buNone/>
            </a:pPr>
            <a:endParaRPr lang="en-US" sz="2000" dirty="0"/>
          </a:p>
        </p:txBody>
      </p:sp>
      <p:pic>
        <p:nvPicPr>
          <p:cNvPr id="8" name="Audio 7">
            <a:hlinkClick r:id="" action="ppaction://media"/>
            <a:extLst>
              <a:ext uri="{FF2B5EF4-FFF2-40B4-BE49-F238E27FC236}">
                <a16:creationId xmlns:a16="http://schemas.microsoft.com/office/drawing/2014/main" id="{A5D948F0-5D02-4FD3-9052-513E0721195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0438" y="122238"/>
            <a:ext cx="487362" cy="487362"/>
          </a:xfrm>
          <a:prstGeom prst="rect">
            <a:avLst/>
          </a:prstGeom>
        </p:spPr>
      </p:pic>
    </p:spTree>
    <p:custDataLst>
      <p:tags r:id="rId1"/>
    </p:custDataLst>
    <p:extLst>
      <p:ext uri="{BB962C8B-B14F-4D97-AF65-F5344CB8AC3E}">
        <p14:creationId xmlns:p14="http://schemas.microsoft.com/office/powerpoint/2010/main" val="4112150751"/>
      </p:ext>
    </p:extLst>
  </p:cSld>
  <p:clrMapOvr>
    <a:masterClrMapping/>
  </p:clrMapOvr>
  <mc:AlternateContent xmlns:mc="http://schemas.openxmlformats.org/markup-compatibility/2006" xmlns:p14="http://schemas.microsoft.com/office/powerpoint/2010/main">
    <mc:Choice Requires="p14">
      <p:transition p14:dur="10" advTm="79547"/>
    </mc:Choice>
    <mc:Fallback xmlns="">
      <p:transition advTm="795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 OddEven.py</a:t>
            </a:r>
          </a:p>
        </p:txBody>
      </p:sp>
      <p:sp>
        <p:nvSpPr>
          <p:cNvPr id="3" name="Content Placeholder 2"/>
          <p:cNvSpPr>
            <a:spLocks noGrp="1"/>
          </p:cNvSpPr>
          <p:nvPr>
            <p:ph idx="1"/>
          </p:nvPr>
        </p:nvSpPr>
        <p:spPr>
          <a:xfrm>
            <a:off x="76200" y="855172"/>
            <a:ext cx="8839200" cy="4983162"/>
          </a:xfrm>
        </p:spPr>
        <p:txBody>
          <a:bodyPr/>
          <a:lstStyle/>
          <a:p>
            <a:pPr marL="0" indent="0">
              <a:spcBef>
                <a:spcPts val="0"/>
              </a:spcBef>
              <a:buNone/>
            </a:pPr>
            <a:r>
              <a:rPr lang="en-US" b="1" dirty="0">
                <a:latin typeface="Arial Narrow" panose="020B0606020202030204" pitchFamily="34" charset="0"/>
              </a:rPr>
              <a:t>Write a program that allows the user to enter several integers, until a zero is entered. The program then lists:</a:t>
            </a:r>
          </a:p>
          <a:p>
            <a:pPr>
              <a:spcBef>
                <a:spcPts val="0"/>
              </a:spcBef>
            </a:pPr>
            <a:r>
              <a:rPr lang="en-US" b="1" dirty="0">
                <a:latin typeface="Arial Narrow" panose="020B0606020202030204" pitchFamily="34" charset="0"/>
              </a:rPr>
              <a:t>The odd integers in increasing order</a:t>
            </a:r>
            <a:endParaRPr lang="en-US" dirty="0"/>
          </a:p>
          <a:p>
            <a:pPr>
              <a:spcBef>
                <a:spcPts val="0"/>
              </a:spcBef>
            </a:pPr>
            <a:r>
              <a:rPr lang="en-US" b="1" dirty="0">
                <a:latin typeface="Arial Narrow" panose="020B0606020202030204" pitchFamily="34" charset="0"/>
              </a:rPr>
              <a:t>The even integers in increasing order (note that zero is not in this list)</a:t>
            </a:r>
          </a:p>
          <a:p>
            <a:pPr>
              <a:spcBef>
                <a:spcPts val="0"/>
              </a:spcBef>
            </a:pPr>
            <a:r>
              <a:rPr lang="en-US" b="1" dirty="0">
                <a:latin typeface="Arial Narrow" panose="020B0606020202030204" pitchFamily="34" charset="0"/>
              </a:rPr>
              <a:t>The average of all the numbers</a:t>
            </a:r>
          </a:p>
          <a:p>
            <a:pPr marL="0" indent="0">
              <a:buNone/>
            </a:pPr>
            <a:endParaRPr lang="en-US" b="1" dirty="0">
              <a:latin typeface="Arial Narrow" panose="020B0606020202030204" pitchFamily="34" charset="0"/>
            </a:endParaRPr>
          </a:p>
        </p:txBody>
      </p:sp>
      <p:pic>
        <p:nvPicPr>
          <p:cNvPr id="4" name="Audio 3">
            <a:hlinkClick r:id="" action="ppaction://media"/>
            <a:extLst>
              <a:ext uri="{FF2B5EF4-FFF2-40B4-BE49-F238E27FC236}">
                <a16:creationId xmlns:a16="http://schemas.microsoft.com/office/drawing/2014/main" id="{B0D05BB1-191B-47C9-BC27-452B725B06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90746" y="117230"/>
            <a:ext cx="487362" cy="487362"/>
          </a:xfrm>
          <a:prstGeom prst="rect">
            <a:avLst/>
          </a:prstGeom>
        </p:spPr>
      </p:pic>
      <p:pic>
        <p:nvPicPr>
          <p:cNvPr id="7" name="Picture 6">
            <a:extLst>
              <a:ext uri="{FF2B5EF4-FFF2-40B4-BE49-F238E27FC236}">
                <a16:creationId xmlns:a16="http://schemas.microsoft.com/office/drawing/2014/main" id="{5D42153A-BD87-4C4F-BE7F-BED4BCD7BC6C}"/>
              </a:ext>
            </a:extLst>
          </p:cNvPr>
          <p:cNvPicPr>
            <a:picLocks noChangeAspect="1"/>
          </p:cNvPicPr>
          <p:nvPr/>
        </p:nvPicPr>
        <p:blipFill>
          <a:blip r:embed="rId6"/>
          <a:stretch>
            <a:fillRect/>
          </a:stretch>
        </p:blipFill>
        <p:spPr>
          <a:xfrm>
            <a:off x="4495800" y="3552334"/>
            <a:ext cx="4338627" cy="2286000"/>
          </a:xfrm>
          <a:prstGeom prst="rect">
            <a:avLst/>
          </a:prstGeom>
          <a:ln>
            <a:solidFill>
              <a:schemeClr val="tx1"/>
            </a:solidFill>
          </a:ln>
        </p:spPr>
      </p:pic>
    </p:spTree>
    <p:extLst>
      <p:ext uri="{BB962C8B-B14F-4D97-AF65-F5344CB8AC3E}">
        <p14:creationId xmlns:p14="http://schemas.microsoft.com/office/powerpoint/2010/main" val="3360027316"/>
      </p:ext>
    </p:extLst>
  </p:cSld>
  <p:clrMapOvr>
    <a:masterClrMapping/>
  </p:clrMapOvr>
  <mc:AlternateContent xmlns:mc="http://schemas.openxmlformats.org/markup-compatibility/2006" xmlns:p14="http://schemas.microsoft.com/office/powerpoint/2010/main">
    <mc:Choice Requires="p14">
      <p:transition p14:dur="0" advTm="34577"/>
    </mc:Choice>
    <mc:Fallback xmlns="">
      <p:transition advTm="34577"/>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752600" y="2057400"/>
            <a:ext cx="5486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rgbClr val="660033"/>
                </a:solidFill>
                <a:latin typeface="+mn-lt"/>
                <a:ea typeface="+mn-ea"/>
                <a:cs typeface="+mn-cs"/>
              </a:defRPr>
            </a:lvl1pPr>
            <a:lvl2pPr marL="742950" indent="-285750" algn="l" rtl="0" eaLnBrk="0" fontAlgn="base" hangingPunct="0">
              <a:spcBef>
                <a:spcPct val="20000"/>
              </a:spcBef>
              <a:spcAft>
                <a:spcPct val="0"/>
              </a:spcAft>
              <a:buChar char="–"/>
              <a:defRPr sz="2400">
                <a:solidFill>
                  <a:srgbClr val="660033"/>
                </a:solidFill>
                <a:latin typeface="+mn-lt"/>
                <a:cs typeface="+mn-cs"/>
              </a:defRPr>
            </a:lvl2pPr>
            <a:lvl3pPr marL="1143000" indent="-228600" algn="l" rtl="0" eaLnBrk="0" fontAlgn="base" hangingPunct="0">
              <a:spcBef>
                <a:spcPct val="20000"/>
              </a:spcBef>
              <a:spcAft>
                <a:spcPct val="0"/>
              </a:spcAft>
              <a:buChar char="•"/>
              <a:defRPr sz="2000">
                <a:solidFill>
                  <a:srgbClr val="660033"/>
                </a:solidFill>
                <a:latin typeface="+mn-lt"/>
                <a:cs typeface="+mn-cs"/>
              </a:defRPr>
            </a:lvl3pPr>
            <a:lvl4pPr marL="1600200" indent="-228600" algn="l" rtl="0" eaLnBrk="0" fontAlgn="base" hangingPunct="0">
              <a:spcBef>
                <a:spcPct val="20000"/>
              </a:spcBef>
              <a:spcAft>
                <a:spcPct val="0"/>
              </a:spcAft>
              <a:buChar char="–"/>
              <a:defRPr>
                <a:solidFill>
                  <a:srgbClr val="660033"/>
                </a:solidFill>
                <a:latin typeface="+mn-lt"/>
                <a:cs typeface="+mn-cs"/>
              </a:defRPr>
            </a:lvl4pPr>
            <a:lvl5pPr marL="2057400" indent="-228600" algn="l" rtl="0" eaLnBrk="0" fontAlgn="base" hangingPunct="0">
              <a:spcBef>
                <a:spcPct val="20000"/>
              </a:spcBef>
              <a:spcAft>
                <a:spcPct val="0"/>
              </a:spcAft>
              <a:buChar char="»"/>
              <a:defRPr>
                <a:solidFill>
                  <a:srgbClr val="660033"/>
                </a:solidFill>
                <a:latin typeface="+mn-lt"/>
                <a:cs typeface="+mn-cs"/>
              </a:defRPr>
            </a:lvl5pPr>
            <a:lvl6pPr marL="2514600" indent="-228600" algn="l" rtl="0" eaLnBrk="1" fontAlgn="base" hangingPunct="1">
              <a:spcBef>
                <a:spcPct val="20000"/>
              </a:spcBef>
              <a:spcAft>
                <a:spcPct val="0"/>
              </a:spcAft>
              <a:buChar char="»"/>
              <a:defRPr>
                <a:solidFill>
                  <a:schemeClr val="accent2"/>
                </a:solidFill>
                <a:latin typeface="+mn-lt"/>
                <a:cs typeface="+mn-cs"/>
              </a:defRPr>
            </a:lvl6pPr>
            <a:lvl7pPr marL="2971800" indent="-228600" algn="l" rtl="0" eaLnBrk="1" fontAlgn="base" hangingPunct="1">
              <a:spcBef>
                <a:spcPct val="20000"/>
              </a:spcBef>
              <a:spcAft>
                <a:spcPct val="0"/>
              </a:spcAft>
              <a:buChar char="»"/>
              <a:defRPr>
                <a:solidFill>
                  <a:schemeClr val="accent2"/>
                </a:solidFill>
                <a:latin typeface="+mn-lt"/>
                <a:cs typeface="+mn-cs"/>
              </a:defRPr>
            </a:lvl7pPr>
            <a:lvl8pPr marL="3429000" indent="-228600" algn="l" rtl="0" eaLnBrk="1" fontAlgn="base" hangingPunct="1">
              <a:spcBef>
                <a:spcPct val="20000"/>
              </a:spcBef>
              <a:spcAft>
                <a:spcPct val="0"/>
              </a:spcAft>
              <a:buChar char="»"/>
              <a:defRPr>
                <a:solidFill>
                  <a:schemeClr val="accent2"/>
                </a:solidFill>
                <a:latin typeface="+mn-lt"/>
                <a:cs typeface="+mn-cs"/>
              </a:defRPr>
            </a:lvl8pPr>
            <a:lvl9pPr marL="3886200" indent="-228600" algn="l" rtl="0" eaLnBrk="1" fontAlgn="base" hangingPunct="1">
              <a:spcBef>
                <a:spcPct val="20000"/>
              </a:spcBef>
              <a:spcAft>
                <a:spcPct val="0"/>
              </a:spcAft>
              <a:buChar char="»"/>
              <a:defRPr>
                <a:solidFill>
                  <a:schemeClr val="accent2"/>
                </a:solidFill>
                <a:latin typeface="+mn-lt"/>
                <a:cs typeface="+mn-cs"/>
              </a:defRPr>
            </a:lvl9pPr>
          </a:lstStyle>
          <a:p>
            <a:pPr marL="0" indent="0" algn="ctr">
              <a:buFontTx/>
              <a:buNone/>
              <a:defRPr/>
            </a:pPr>
            <a:r>
              <a:rPr lang="en-GB" altLang="zh-CN" sz="4800" b="1" kern="0" dirty="0">
                <a:solidFill>
                  <a:srgbClr val="640064"/>
                </a:solidFill>
                <a:effectLst>
                  <a:outerShdw blurRad="38100" dist="38100" dir="2700000" algn="tl">
                    <a:srgbClr val="C0C0C0"/>
                  </a:outerShdw>
                </a:effectLst>
                <a:latin typeface="Tahoma" panose="020B0604030504040204" pitchFamily="34" charset="0"/>
                <a:ea typeface="Tahoma" panose="020B0604030504040204" pitchFamily="34" charset="0"/>
                <a:cs typeface="Tahoma" panose="020B0604030504040204" pitchFamily="34" charset="0"/>
              </a:rPr>
              <a:t>Nested Loops</a:t>
            </a:r>
          </a:p>
        </p:txBody>
      </p:sp>
    </p:spTree>
    <p:extLst>
      <p:ext uri="{BB962C8B-B14F-4D97-AF65-F5344CB8AC3E}">
        <p14:creationId xmlns:p14="http://schemas.microsoft.com/office/powerpoint/2010/main" val="87708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Loop</a:t>
            </a:r>
          </a:p>
        </p:txBody>
      </p:sp>
      <p:sp>
        <p:nvSpPr>
          <p:cNvPr id="3" name="Content Placeholder 2"/>
          <p:cNvSpPr>
            <a:spLocks noGrp="1"/>
          </p:cNvSpPr>
          <p:nvPr>
            <p:ph idx="1"/>
          </p:nvPr>
        </p:nvSpPr>
        <p:spPr/>
        <p:txBody>
          <a:bodyPr/>
          <a:lstStyle/>
          <a:p>
            <a:r>
              <a:rPr lang="en-US" sz="2600" dirty="0"/>
              <a:t>If a loop contains another loop, it is known as a </a:t>
            </a:r>
            <a:r>
              <a:rPr lang="en-US" sz="2600" b="1" dirty="0">
                <a:solidFill>
                  <a:srgbClr val="0000FF"/>
                </a:solidFill>
              </a:rPr>
              <a:t>nested loop</a:t>
            </a:r>
            <a:r>
              <a:rPr lang="en-US" sz="2600" dirty="0"/>
              <a:t>.</a:t>
            </a:r>
          </a:p>
          <a:p>
            <a:pPr lvl="1"/>
            <a:r>
              <a:rPr lang="en-SG" sz="2600" b="1" dirty="0">
                <a:solidFill>
                  <a:srgbClr val="0000FF"/>
                </a:solidFill>
              </a:rPr>
              <a:t>loop</a:t>
            </a:r>
            <a:r>
              <a:rPr lang="en-SG" sz="2600" dirty="0">
                <a:solidFill>
                  <a:srgbClr val="0000FF"/>
                </a:solidFill>
              </a:rPr>
              <a:t> within a </a:t>
            </a:r>
            <a:r>
              <a:rPr lang="en-SG" sz="2600" b="1" dirty="0">
                <a:solidFill>
                  <a:srgbClr val="0000FF"/>
                </a:solidFill>
              </a:rPr>
              <a:t>loop </a:t>
            </a:r>
          </a:p>
          <a:p>
            <a:pPr lvl="1"/>
            <a:r>
              <a:rPr lang="en-US" sz="2600" dirty="0"/>
              <a:t>for every iteration of the outer loop, the inner loop is executed</a:t>
            </a:r>
          </a:p>
          <a:p>
            <a:pPr marL="457200" lvl="1" indent="0">
              <a:buNone/>
            </a:pPr>
            <a:endParaRPr lang="en-US" dirty="0"/>
          </a:p>
          <a:p>
            <a:pPr marL="0" indent="0">
              <a:buNone/>
            </a:pPr>
            <a:endParaRPr lang="en-US" dirty="0"/>
          </a:p>
          <a:p>
            <a:pPr marL="0" indent="0">
              <a:buNone/>
            </a:pPr>
            <a:endParaRPr lang="en-US" sz="2000" dirty="0"/>
          </a:p>
        </p:txBody>
      </p:sp>
    </p:spTree>
    <p:extLst>
      <p:ext uri="{BB962C8B-B14F-4D97-AF65-F5344CB8AC3E}">
        <p14:creationId xmlns:p14="http://schemas.microsoft.com/office/powerpoint/2010/main" val="2570402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5|18.8|9.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A7A6A3EF9E8EC4E8032DDFD89201933" ma:contentTypeVersion="29" ma:contentTypeDescription="Create a new document." ma:contentTypeScope="" ma:versionID="852f74929c636a36340b6768b8f8ed72">
  <xsd:schema xmlns:xsd="http://www.w3.org/2001/XMLSchema" xmlns:xs="http://www.w3.org/2001/XMLSchema" xmlns:p="http://schemas.microsoft.com/office/2006/metadata/properties" xmlns:ns3="eecd0fa6-dda0-4396-8345-c7ff09955019" xmlns:ns4="f4407af8-144a-4308-aaa4-a8ba72c23ab9" targetNamespace="http://schemas.microsoft.com/office/2006/metadata/properties" ma:root="true" ma:fieldsID="257c227f063d3c7b945c4b7bae8b2e4d" ns3:_="" ns4:_="">
    <xsd:import namespace="eecd0fa6-dda0-4396-8345-c7ff09955019"/>
    <xsd:import namespace="f4407af8-144a-4308-aaa4-a8ba72c23ab9"/>
    <xsd:element name="properties">
      <xsd:complexType>
        <xsd:sequence>
          <xsd:element name="documentManagement">
            <xsd:complexType>
              <xsd:all>
                <xsd:element ref="ns3:SharedWithUsers" minOccurs="0"/>
                <xsd:element ref="ns3:SharedWithDetails" minOccurs="0"/>
                <xsd:element ref="ns3:SharingHintHash" minOccurs="0"/>
                <xsd:element ref="ns4:NotebookType" minOccurs="0"/>
                <xsd:element ref="ns4:FolderType" minOccurs="0"/>
                <xsd:element ref="ns4:Owner" minOccurs="0"/>
                <xsd:element ref="ns4:DefaultSectionNames" minOccurs="0"/>
                <xsd:element ref="ns4:AppVersion" minOccurs="0"/>
                <xsd:element ref="ns4:Teachers" minOccurs="0"/>
                <xsd:element ref="ns4:Students" minOccurs="0"/>
                <xsd:element ref="ns4:Student_Groups" minOccurs="0"/>
                <xsd:element ref="ns4:Invited_Teachers" minOccurs="0"/>
                <xsd:element ref="ns4:Invited_Students" minOccurs="0"/>
                <xsd:element ref="ns4:Self_Registration_Enabled" minOccurs="0"/>
                <xsd:element ref="ns4:Templates" minOccurs="0"/>
                <xsd:element ref="ns4:CultureName" minOccurs="0"/>
                <xsd:element ref="ns4:Self_Registration_Enabled0" minOccurs="0"/>
                <xsd:element ref="ns4:Has_Teacher_Only_SectionGroup" minOccurs="0"/>
                <xsd:element ref="ns4:Is_Collaboration_Space_Locked"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cd0fa6-dda0-4396-8345-c7ff099550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407af8-144a-4308-aaa4-a8ba72c23ab9" elementFormDefault="qualified">
    <xsd:import namespace="http://schemas.microsoft.com/office/2006/documentManagement/types"/>
    <xsd:import namespace="http://schemas.microsoft.com/office/infopath/2007/PartnerControls"/>
    <xsd:element name="NotebookType" ma:index="11" nillable="true" ma:displayName="Notebook Type" ma:internalName="NotebookType">
      <xsd:simpleType>
        <xsd:restriction base="dms:Text"/>
      </xsd:simpleType>
    </xsd:element>
    <xsd:element name="FolderType" ma:index="12" nillable="true" ma:displayName="Folder Type" ma:internalName="FolderType">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4" nillable="true" ma:displayName="Default Section Names" ma:internalName="DefaultSectionNames">
      <xsd:simpleType>
        <xsd:restriction base="dms:Note">
          <xsd:maxLength value="255"/>
        </xsd:restriction>
      </xsd:simpleType>
    </xsd:element>
    <xsd:element name="AppVersion" ma:index="15" nillable="true" ma:displayName="App Version" ma:internalName="AppVersion">
      <xsd:simpleType>
        <xsd:restriction base="dms:Text"/>
      </xsd:simpleType>
    </xsd:element>
    <xsd:element name="Teachers" ma:index="16"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7"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Templates" ma:index="22" nillable="true" ma:displayName="Templates" ma:internalName="Templates">
      <xsd:simpleType>
        <xsd:restriction base="dms:Note">
          <xsd:maxLength value="255"/>
        </xsd:restriction>
      </xsd:simpleType>
    </xsd:element>
    <xsd:element name="CultureName" ma:index="23" nillable="true" ma:displayName="Culture Name" ma:internalName="CultureName">
      <xsd:simpleType>
        <xsd:restriction base="dms:Text"/>
      </xsd:simpleType>
    </xsd:element>
    <xsd:element name="Self_Registration_Enabled0" ma:index="24" nillable="true" ma:displayName="Self Registration Enabled" ma:internalName="Self_Registration_Enabled0">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MediaServiceMetadata" ma:index="27" nillable="true" ma:displayName="MediaServiceMetadata" ma:hidden="true" ma:internalName="MediaServiceMetadata" ma:readOnly="true">
      <xsd:simpleType>
        <xsd:restriction base="dms:Note"/>
      </xsd:simpleType>
    </xsd:element>
    <xsd:element name="MediaServiceFastMetadata" ma:index="28" nillable="true" ma:displayName="MediaServiceFastMetadata" ma:hidden="true" ma:internalName="MediaServiceFastMetadata" ma:readOnly="true">
      <xsd:simpleType>
        <xsd:restriction base="dms:Note"/>
      </xsd:simpleType>
    </xsd:element>
    <xsd:element name="MediaServiceDateTaken" ma:index="29" nillable="true" ma:displayName="MediaServiceDateTaken" ma:hidden="true" ma:internalName="MediaServiceDateTaken" ma:readOnly="true">
      <xsd:simpleType>
        <xsd:restriction base="dms:Text"/>
      </xsd:simpleType>
    </xsd:element>
    <xsd:element name="MediaServiceAutoTags" ma:index="30" nillable="true" ma:displayName="Tags" ma:internalName="MediaServiceAutoTags" ma:readOnly="true">
      <xsd:simpleType>
        <xsd:restriction base="dms:Text"/>
      </xsd:simpleType>
    </xsd:element>
    <xsd:element name="MediaServiceLocation" ma:index="31" nillable="true" ma:displayName="Location" ma:internalName="MediaServiceLocation" ma:readOnly="true">
      <xsd:simpleType>
        <xsd:restriction base="dms:Text"/>
      </xsd:simpleType>
    </xsd:element>
    <xsd:element name="MediaServiceOCR" ma:index="32" nillable="true" ma:displayName="Extracted Text" ma:internalName="MediaServiceOCR" ma:readOnly="true">
      <xsd:simpleType>
        <xsd:restriction base="dms:Note">
          <xsd:maxLength value="255"/>
        </xsd:restriction>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ServiceAutoKeyPoints" ma:index="35" nillable="true" ma:displayName="MediaServiceAutoKeyPoints" ma:hidden="true" ma:internalName="MediaServiceAutoKeyPoints" ma:readOnly="true">
      <xsd:simpleType>
        <xsd:restriction base="dms:Note"/>
      </xsd:simpleType>
    </xsd:element>
    <xsd:element name="MediaServiceKeyPoints" ma:index="3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otebookType xmlns="f4407af8-144a-4308-aaa4-a8ba72c23ab9" xsi:nil="true"/>
    <FolderType xmlns="f4407af8-144a-4308-aaa4-a8ba72c23ab9" xsi:nil="true"/>
    <Student_Groups xmlns="f4407af8-144a-4308-aaa4-a8ba72c23ab9">
      <UserInfo>
        <DisplayName/>
        <AccountId xsi:nil="true"/>
        <AccountType/>
      </UserInfo>
    </Student_Groups>
    <Students xmlns="f4407af8-144a-4308-aaa4-a8ba72c23ab9">
      <UserInfo>
        <DisplayName/>
        <AccountId xsi:nil="true"/>
        <AccountType/>
      </UserInfo>
    </Students>
    <Self_Registration_Enabled xmlns="f4407af8-144a-4308-aaa4-a8ba72c23ab9" xsi:nil="true"/>
    <Has_Teacher_Only_SectionGroup xmlns="f4407af8-144a-4308-aaa4-a8ba72c23ab9" xsi:nil="true"/>
    <AppVersion xmlns="f4407af8-144a-4308-aaa4-a8ba72c23ab9" xsi:nil="true"/>
    <Invited_Students xmlns="f4407af8-144a-4308-aaa4-a8ba72c23ab9" xsi:nil="true"/>
    <DefaultSectionNames xmlns="f4407af8-144a-4308-aaa4-a8ba72c23ab9" xsi:nil="true"/>
    <Is_Collaboration_Space_Locked xmlns="f4407af8-144a-4308-aaa4-a8ba72c23ab9" xsi:nil="true"/>
    <Templates xmlns="f4407af8-144a-4308-aaa4-a8ba72c23ab9" xsi:nil="true"/>
    <Self_Registration_Enabled0 xmlns="f4407af8-144a-4308-aaa4-a8ba72c23ab9" xsi:nil="true"/>
    <Teachers xmlns="f4407af8-144a-4308-aaa4-a8ba72c23ab9">
      <UserInfo>
        <DisplayName/>
        <AccountId xsi:nil="true"/>
        <AccountType/>
      </UserInfo>
    </Teachers>
    <Invited_Teachers xmlns="f4407af8-144a-4308-aaa4-a8ba72c23ab9" xsi:nil="true"/>
    <Owner xmlns="f4407af8-144a-4308-aaa4-a8ba72c23ab9">
      <UserInfo>
        <DisplayName/>
        <AccountId xsi:nil="true"/>
        <AccountType/>
      </UserInfo>
    </Owner>
    <CultureName xmlns="f4407af8-144a-4308-aaa4-a8ba72c23ab9" xsi:nil="true"/>
  </documentManagement>
</p:properties>
</file>

<file path=customXml/itemProps1.xml><?xml version="1.0" encoding="utf-8"?>
<ds:datastoreItem xmlns:ds="http://schemas.openxmlformats.org/officeDocument/2006/customXml" ds:itemID="{E31CC4D5-6E87-4BDE-97A2-4BAC113F3F14}">
  <ds:schemaRefs>
    <ds:schemaRef ds:uri="http://schemas.microsoft.com/sharepoint/v3/contenttype/forms"/>
  </ds:schemaRefs>
</ds:datastoreItem>
</file>

<file path=customXml/itemProps2.xml><?xml version="1.0" encoding="utf-8"?>
<ds:datastoreItem xmlns:ds="http://schemas.openxmlformats.org/officeDocument/2006/customXml" ds:itemID="{846FDD22-2EB3-4277-9967-A8700B42EF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cd0fa6-dda0-4396-8345-c7ff09955019"/>
    <ds:schemaRef ds:uri="f4407af8-144a-4308-aaa4-a8ba72c23a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E1E5E7-91E9-4E47-8F6F-4AB02E6433BE}">
  <ds:schemaRefs>
    <ds:schemaRef ds:uri="http://schemas.microsoft.com/office/infopath/2007/PartnerControls"/>
    <ds:schemaRef ds:uri="http://purl.org/dc/elements/1.1/"/>
    <ds:schemaRef ds:uri="f4407af8-144a-4308-aaa4-a8ba72c23ab9"/>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eecd0fa6-dda0-4396-8345-c7ff0995501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7074</TotalTime>
  <Words>3006</Words>
  <Application>Microsoft Office PowerPoint</Application>
  <PresentationFormat>On-screen Show (4:3)</PresentationFormat>
  <Paragraphs>195</Paragraphs>
  <Slides>20</Slides>
  <Notes>20</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SimSun</vt:lpstr>
      <vt:lpstr>Arial</vt:lpstr>
      <vt:lpstr>Arial Narrow</vt:lpstr>
      <vt:lpstr>Calibri</vt:lpstr>
      <vt:lpstr>Consolas</vt:lpstr>
      <vt:lpstr>Courier New</vt:lpstr>
      <vt:lpstr>Segoe UI</vt:lpstr>
      <vt:lpstr>Tahoma</vt:lpstr>
      <vt:lpstr>Wingdings</vt:lpstr>
      <vt:lpstr>Default Design</vt:lpstr>
      <vt:lpstr>PowerPoint Presentation</vt:lpstr>
      <vt:lpstr>Objectives</vt:lpstr>
      <vt:lpstr>PowerPoint Presentation</vt:lpstr>
      <vt:lpstr>Recall: while Loop</vt:lpstr>
      <vt:lpstr>Recall: for Loop</vt:lpstr>
      <vt:lpstr>while or for loop?</vt:lpstr>
      <vt:lpstr>Activity 1: OddEven.py</vt:lpstr>
      <vt:lpstr>PowerPoint Presentation</vt:lpstr>
      <vt:lpstr>Nested Loop</vt:lpstr>
      <vt:lpstr>Nested Loop - Example</vt:lpstr>
      <vt:lpstr>Nested Loop</vt:lpstr>
      <vt:lpstr>Activity 2 – ChristmasTree.py</vt:lpstr>
      <vt:lpstr>Activity 3 – PrintMap.py</vt:lpstr>
      <vt:lpstr>Activity 3 – PrintMap.py</vt:lpstr>
      <vt:lpstr>Activity 4 – GameScores.py</vt:lpstr>
      <vt:lpstr>Activity 4 – GameScores.py</vt:lpstr>
      <vt:lpstr>Activity 4 – GameScores.py</vt:lpstr>
      <vt:lpstr>Changing List Values During Traversal</vt:lpstr>
      <vt:lpstr>Summary</vt:lpstr>
      <vt:lpstr>Reading Reference</vt:lpstr>
    </vt:vector>
  </TitlesOfParts>
  <Company>Ngee Ann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Teh Lye Choon Daniel</dc:creator>
  <cp:lastModifiedBy>Andy NG (NP)</cp:lastModifiedBy>
  <cp:revision>574</cp:revision>
  <dcterms:created xsi:type="dcterms:W3CDTF">2010-03-15T07:19:17Z</dcterms:created>
  <dcterms:modified xsi:type="dcterms:W3CDTF">2021-06-25T03:44:35Z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0x010100BA7A6A3EF9E8EC4E8032DDFD89201933</vt:lpwstr>
  </property>
  <property fmtid="{D5CDD505-2E9C-101B-9397-08002B2CF9AE}" pid="3" name="MSIP_Label_30286cb9-b49f-4646-87a5-340028348160_Enabled">
    <vt:lpwstr>true</vt:lpwstr>
  </property>
  <property fmtid="{D5CDD505-2E9C-101B-9397-08002B2CF9AE}" pid="4" name="MSIP_Label_30286cb9-b49f-4646-87a5-340028348160_SetDate">
    <vt:lpwstr>2021-06-25T03:44:34Z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9e7c967b-639d-4f4b-b9fd-5a176f6e6340</vt:lpwstr>
  </property>
  <property fmtid="{D5CDD505-2E9C-101B-9397-08002B2CF9AE}" pid="9" name="MSIP_Label_30286cb9-b49f-4646-87a5-340028348160_ContentBits">
    <vt:lpwstr>1</vt:lpwstr>
  </property>
</Properties>
</file>